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2" r:id="rId1"/>
  </p:sldMasterIdLst>
  <p:sldIdLst>
    <p:sldId id="256" r:id="rId2"/>
    <p:sldId id="258" r:id="rId3"/>
    <p:sldId id="263" r:id="rId4"/>
    <p:sldId id="272" r:id="rId5"/>
    <p:sldId id="257" r:id="rId6"/>
    <p:sldId id="276" r:id="rId7"/>
    <p:sldId id="264" r:id="rId8"/>
    <p:sldId id="265" r:id="rId9"/>
    <p:sldId id="266" r:id="rId10"/>
    <p:sldId id="267" r:id="rId11"/>
    <p:sldId id="268" r:id="rId12"/>
    <p:sldId id="278" r:id="rId13"/>
    <p:sldId id="269" r:id="rId14"/>
    <p:sldId id="270" r:id="rId15"/>
    <p:sldId id="260" r:id="rId16"/>
    <p:sldId id="271" r:id="rId17"/>
    <p:sldId id="261" r:id="rId18"/>
    <p:sldId id="262" r:id="rId19"/>
    <p:sldId id="279" r:id="rId20"/>
    <p:sldId id="275" r:id="rId21"/>
    <p:sldId id="277" r:id="rId22"/>
    <p:sldId id="259"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243538911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3645856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B1308A-149A-4B7F-BEC8-2A8F0FBCEDBB}"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13766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1061608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B1308A-149A-4B7F-BEC8-2A8F0FBCEDBB}"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3282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3573963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3932031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278888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922950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374539A-66F2-4591-8D1A-063194624117}" type="datetimeFigureOut">
              <a:rPr lang="en-US" smtClean="0"/>
              <a:t>5/4/2022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218224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347432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374539A-66F2-4591-8D1A-063194624117}" type="datetimeFigureOut">
              <a:rPr lang="en-US" smtClean="0"/>
              <a:t>5/4/2022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1933967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374539A-66F2-4591-8D1A-063194624117}" type="datetimeFigureOut">
              <a:rPr lang="en-US" smtClean="0"/>
              <a:t>5/4/2022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2782800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4539A-66F2-4591-8D1A-063194624117}" type="datetimeFigureOut">
              <a:rPr lang="en-US" smtClean="0"/>
              <a:t>5/4/2022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139374854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148700371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374539A-66F2-4591-8D1A-063194624117}" type="datetimeFigureOut">
              <a:rPr lang="en-US" smtClean="0"/>
              <a:t>5/4/2022</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B1308A-149A-4B7F-BEC8-2A8F0FBCEDBB}" type="slidenum">
              <a:rPr lang="en-US" smtClean="0"/>
              <a:t>‹#›</a:t>
            </a:fld>
            <a:endParaRPr lang="en-US"/>
          </a:p>
        </p:txBody>
      </p:sp>
    </p:spTree>
    <p:extLst>
      <p:ext uri="{BB962C8B-B14F-4D97-AF65-F5344CB8AC3E}">
        <p14:creationId xmlns:p14="http://schemas.microsoft.com/office/powerpoint/2010/main" val="251541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374539A-66F2-4591-8D1A-063194624117}" type="datetimeFigureOut">
              <a:rPr lang="en-US" smtClean="0"/>
              <a:t>5/4/2022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B1308A-149A-4B7F-BEC8-2A8F0FBCEDBB}" type="slidenum">
              <a:rPr lang="en-US" smtClean="0"/>
              <a:t>‹#›</a:t>
            </a:fld>
            <a:endParaRPr lang="en-US"/>
          </a:p>
        </p:txBody>
      </p:sp>
    </p:spTree>
    <p:extLst>
      <p:ext uri="{BB962C8B-B14F-4D97-AF65-F5344CB8AC3E}">
        <p14:creationId xmlns:p14="http://schemas.microsoft.com/office/powerpoint/2010/main" val="2672678455"/>
      </p:ext>
    </p:extLst>
  </p:cSld>
  <p:clrMap bg1="lt1" tx1="dk1" bg2="lt2" tx2="dk2" accent1="accent1" accent2="accent2" accent3="accent3" accent4="accent4" accent5="accent5" accent6="accent6" hlink="hlink" folHlink="folHlink"/>
  <p:sldLayoutIdLst>
    <p:sldLayoutId id="2147483863" r:id="rId1"/>
    <p:sldLayoutId id="2147483864" r:id="rId2"/>
    <p:sldLayoutId id="2147483865" r:id="rId3"/>
    <p:sldLayoutId id="2147483866" r:id="rId4"/>
    <p:sldLayoutId id="2147483867" r:id="rId5"/>
    <p:sldLayoutId id="2147483868" r:id="rId6"/>
    <p:sldLayoutId id="2147483869" r:id="rId7"/>
    <p:sldLayoutId id="2147483870" r:id="rId8"/>
    <p:sldLayoutId id="2147483871" r:id="rId9"/>
    <p:sldLayoutId id="2147483872" r:id="rId10"/>
    <p:sldLayoutId id="2147483873" r:id="rId11"/>
    <p:sldLayoutId id="2147483874" r:id="rId12"/>
    <p:sldLayoutId id="2147483875" r:id="rId13"/>
    <p:sldLayoutId id="2147483876" r:id="rId14"/>
    <p:sldLayoutId id="2147483877" r:id="rId15"/>
    <p:sldLayoutId id="2147483878"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mass.gov/how-to/report-elder-abus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mass.gov/regulations/651-CMR-5-elder-abuse-reporting-and-protective-services-progra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reports.dppc.mass.gov/fmi/webd/dppc%20online" TargetMode="External"/><Relationship Id="rId2" Type="http://schemas.openxmlformats.org/officeDocument/2006/relationships/hyperlink" Target="mailto:DPPChotline@massmail.state.ma.us" TargetMode="External"/><Relationship Id="rId1" Type="http://schemas.openxmlformats.org/officeDocument/2006/relationships/slideLayout" Target="../slideLayouts/slideLayout2.xml"/><Relationship Id="rId5" Type="http://schemas.openxmlformats.org/officeDocument/2006/relationships/hyperlink" Target="https://www.mass.gov/doc/abuse-reporting-form-1" TargetMode="External"/><Relationship Id="rId4" Type="http://schemas.openxmlformats.org/officeDocument/2006/relationships/hyperlink" Target="https://www.mass.gov/files/documents/2018/11/14/form-19c-reporting.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service-details/how-to-file-a-report-of-abuse-or-neglect" TargetMode="External"/><Relationship Id="rId2" Type="http://schemas.openxmlformats.org/officeDocument/2006/relationships/hyperlink" Target="https://www.mass.gov/how-to/file-a-complaint-regarding-a-nursing-home-or-other-health-care-facilit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mailto:shaughey@partners.org" TargetMode="External"/><Relationship Id="rId2" Type="http://schemas.openxmlformats.org/officeDocument/2006/relationships/hyperlink" Target="mailto:semorrissey@partners.org" TargetMode="External"/><Relationship Id="rId1" Type="http://schemas.openxmlformats.org/officeDocument/2006/relationships/slideLayout" Target="../slideLayouts/slideLayout2.xml"/><Relationship Id="rId4" Type="http://schemas.openxmlformats.org/officeDocument/2006/relationships/hyperlink" Target="mailto:jbelknap@partners.org"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hospitalpolicies.ellucid.com/documents/view/1312" TargetMode="External"/><Relationship Id="rId2" Type="http://schemas.openxmlformats.org/officeDocument/2006/relationships/hyperlink" Target="https://hospitalpolicies.ellucid.com/documents/view/1313" TargetMode="External"/><Relationship Id="rId1" Type="http://schemas.openxmlformats.org/officeDocument/2006/relationships/slideLayout" Target="../slideLayouts/slideLayout3.xml"/><Relationship Id="rId4" Type="http://schemas.openxmlformats.org/officeDocument/2006/relationships/hyperlink" Target="https://hospitalpolicies.ellucid.com/documents/view/1310"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7D999-B4D9-490F-A9A1-AAA31A28292B}"/>
              </a:ext>
            </a:extLst>
          </p:cNvPr>
          <p:cNvSpPr>
            <a:spLocks noGrp="1"/>
          </p:cNvSpPr>
          <p:nvPr>
            <p:ph type="ctrTitle"/>
          </p:nvPr>
        </p:nvSpPr>
        <p:spPr>
          <a:xfrm>
            <a:off x="3373062" y="1864865"/>
            <a:ext cx="8131550" cy="2262781"/>
          </a:xfrm>
        </p:spPr>
        <p:txBody>
          <a:bodyPr>
            <a:normAutofit/>
          </a:bodyPr>
          <a:lstStyle/>
          <a:p>
            <a:pPr>
              <a:lnSpc>
                <a:spcPct val="90000"/>
              </a:lnSpc>
            </a:pPr>
            <a:r>
              <a:rPr lang="en-US" sz="5000" dirty="0"/>
              <a:t>Identifying &amp; Reporting Abuse/Neglect of an Elder or Disabled Person</a:t>
            </a:r>
          </a:p>
        </p:txBody>
      </p:sp>
      <p:sp>
        <p:nvSpPr>
          <p:cNvPr id="3" name="Subtitle 2">
            <a:extLst>
              <a:ext uri="{FF2B5EF4-FFF2-40B4-BE49-F238E27FC236}">
                <a16:creationId xmlns:a16="http://schemas.microsoft.com/office/drawing/2014/main" id="{0C4D30A3-3187-478A-9ECF-1A873720D5C8}"/>
              </a:ext>
            </a:extLst>
          </p:cNvPr>
          <p:cNvSpPr>
            <a:spLocks noGrp="1"/>
          </p:cNvSpPr>
          <p:nvPr>
            <p:ph type="subTitle" idx="1"/>
          </p:nvPr>
        </p:nvSpPr>
        <p:spPr>
          <a:xfrm>
            <a:off x="3373062" y="4127644"/>
            <a:ext cx="8131550" cy="1126283"/>
          </a:xfrm>
        </p:spPr>
        <p:txBody>
          <a:bodyPr>
            <a:normAutofit/>
          </a:bodyPr>
          <a:lstStyle/>
          <a:p>
            <a:r>
              <a:rPr lang="en-US" dirty="0"/>
              <a:t>Elder/Disabled Abuse Consult Team</a:t>
            </a:r>
          </a:p>
          <a:p>
            <a:endParaRPr lang="en-US" dirty="0"/>
          </a:p>
        </p:txBody>
      </p:sp>
    </p:spTree>
    <p:extLst>
      <p:ext uri="{BB962C8B-B14F-4D97-AF65-F5344CB8AC3E}">
        <p14:creationId xmlns:p14="http://schemas.microsoft.com/office/powerpoint/2010/main" val="1813137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32EA8-7AFE-4F09-80B1-D71759CF0E12}"/>
              </a:ext>
            </a:extLst>
          </p:cNvPr>
          <p:cNvSpPr>
            <a:spLocks noGrp="1"/>
          </p:cNvSpPr>
          <p:nvPr>
            <p:ph type="title"/>
          </p:nvPr>
        </p:nvSpPr>
        <p:spPr/>
        <p:txBody>
          <a:bodyPr/>
          <a:lstStyle/>
          <a:p>
            <a:r>
              <a:rPr lang="en-US" dirty="0"/>
              <a:t>Indicators of possible neglect by a caretaker or elder self-neglect</a:t>
            </a:r>
          </a:p>
        </p:txBody>
      </p:sp>
      <p:sp>
        <p:nvSpPr>
          <p:cNvPr id="3" name="Content Placeholder 2">
            <a:extLst>
              <a:ext uri="{FF2B5EF4-FFF2-40B4-BE49-F238E27FC236}">
                <a16:creationId xmlns:a16="http://schemas.microsoft.com/office/drawing/2014/main" id="{BA18EB95-C6D4-4AAF-AE90-BDE5C68E9D3F}"/>
              </a:ext>
            </a:extLst>
          </p:cNvPr>
          <p:cNvSpPr>
            <a:spLocks noGrp="1"/>
          </p:cNvSpPr>
          <p:nvPr>
            <p:ph idx="1"/>
          </p:nvPr>
        </p:nvSpPr>
        <p:spPr/>
        <p:txBody>
          <a:bodyPr>
            <a:noAutofit/>
          </a:bodyPr>
          <a:lstStyle/>
          <a:p>
            <a:r>
              <a:rPr lang="en-US" sz="2300" dirty="0"/>
              <a:t>Lack of clothing or improperly clothed for weather conditions </a:t>
            </a:r>
          </a:p>
          <a:p>
            <a:r>
              <a:rPr lang="en-US" sz="2300" dirty="0"/>
              <a:t>Decubiti (bedsores), skin rashes </a:t>
            </a:r>
          </a:p>
          <a:p>
            <a:r>
              <a:rPr lang="en-US" sz="2300" dirty="0"/>
              <a:t>Dehydration </a:t>
            </a:r>
          </a:p>
          <a:p>
            <a:r>
              <a:rPr lang="en-US" sz="2300" dirty="0"/>
              <a:t>Malnutrition </a:t>
            </a:r>
          </a:p>
          <a:p>
            <a:r>
              <a:rPr lang="en-US" sz="2300" dirty="0"/>
              <a:t>Lacking needed eyeglasses, dentures, wheelchair, hearing aid, etc. </a:t>
            </a:r>
          </a:p>
          <a:p>
            <a:r>
              <a:rPr lang="en-US" sz="2300" dirty="0"/>
              <a:t>Medication mismanagement </a:t>
            </a:r>
          </a:p>
          <a:p>
            <a:r>
              <a:rPr lang="en-US" sz="2300" dirty="0"/>
              <a:t>No telephone or outside access in case of emergency </a:t>
            </a:r>
          </a:p>
          <a:p>
            <a:r>
              <a:rPr lang="en-US" sz="2300" dirty="0"/>
              <a:t>Architectural barriers </a:t>
            </a:r>
          </a:p>
        </p:txBody>
      </p:sp>
    </p:spTree>
    <p:extLst>
      <p:ext uri="{BB962C8B-B14F-4D97-AF65-F5344CB8AC3E}">
        <p14:creationId xmlns:p14="http://schemas.microsoft.com/office/powerpoint/2010/main" val="3378787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C139E-9209-468D-8EA2-866FD54FB7F1}"/>
              </a:ext>
            </a:extLst>
          </p:cNvPr>
          <p:cNvSpPr>
            <a:spLocks noGrp="1"/>
          </p:cNvSpPr>
          <p:nvPr>
            <p:ph type="title"/>
          </p:nvPr>
        </p:nvSpPr>
        <p:spPr/>
        <p:txBody>
          <a:bodyPr/>
          <a:lstStyle/>
          <a:p>
            <a:r>
              <a:rPr lang="en-US" dirty="0"/>
              <a:t>Indicators of Financial exploitation</a:t>
            </a:r>
          </a:p>
        </p:txBody>
      </p:sp>
      <p:sp>
        <p:nvSpPr>
          <p:cNvPr id="3" name="Content Placeholder 2">
            <a:extLst>
              <a:ext uri="{FF2B5EF4-FFF2-40B4-BE49-F238E27FC236}">
                <a16:creationId xmlns:a16="http://schemas.microsoft.com/office/drawing/2014/main" id="{BFA183F6-85CC-41C4-AC8F-64558B3A05C5}"/>
              </a:ext>
            </a:extLst>
          </p:cNvPr>
          <p:cNvSpPr>
            <a:spLocks noGrp="1"/>
          </p:cNvSpPr>
          <p:nvPr>
            <p:ph idx="1"/>
          </p:nvPr>
        </p:nvSpPr>
        <p:spPr>
          <a:xfrm>
            <a:off x="1524000" y="1354667"/>
            <a:ext cx="9980612" cy="5198533"/>
          </a:xfrm>
        </p:spPr>
        <p:txBody>
          <a:bodyPr>
            <a:normAutofit fontScale="92500" lnSpcReduction="10000"/>
          </a:bodyPr>
          <a:lstStyle/>
          <a:p>
            <a:r>
              <a:rPr lang="en-US" dirty="0"/>
              <a:t>Sudden changes in bank account or banking practice, including an unexplained withdrawal of large sums of money by a person accompanying the elder </a:t>
            </a:r>
          </a:p>
          <a:p>
            <a:r>
              <a:rPr lang="en-US" dirty="0"/>
              <a:t>Inclusion of additional names on an elder's bank card </a:t>
            </a:r>
          </a:p>
          <a:p>
            <a:r>
              <a:rPr lang="en-US" dirty="0"/>
              <a:t>Unauthorized withdrawal of the elder's funds using the elder's ATM card </a:t>
            </a:r>
          </a:p>
          <a:p>
            <a:r>
              <a:rPr lang="en-US" dirty="0"/>
              <a:t>Abrupt changes in a will or other financial documents </a:t>
            </a:r>
          </a:p>
          <a:p>
            <a:r>
              <a:rPr lang="en-US" dirty="0"/>
              <a:t>Unexplained disappearance of funds or valuable possessions </a:t>
            </a:r>
          </a:p>
          <a:p>
            <a:r>
              <a:rPr lang="en-US" dirty="0"/>
              <a:t>Substandard care being provided or bills unpaid despite the availability of adequate financial resources </a:t>
            </a:r>
          </a:p>
          <a:p>
            <a:r>
              <a:rPr lang="en-US" dirty="0"/>
              <a:t>Discovery of an elder's signature being forged for financial transactions or for the titles of his/her possessions </a:t>
            </a:r>
          </a:p>
          <a:p>
            <a:r>
              <a:rPr lang="en-US" dirty="0"/>
              <a:t>Sudden appearance of previously uninvolved relatives claiming their rights to an elder's affairs and possessions </a:t>
            </a:r>
          </a:p>
          <a:p>
            <a:r>
              <a:rPr lang="en-US" dirty="0"/>
              <a:t>Unexplained sudden transfer of assets to a family member or someone outside the family </a:t>
            </a:r>
          </a:p>
          <a:p>
            <a:r>
              <a:rPr lang="en-US" dirty="0"/>
              <a:t>The provision of services that are not necessary </a:t>
            </a:r>
          </a:p>
          <a:p>
            <a:r>
              <a:rPr lang="en-US" dirty="0"/>
              <a:t>An elder's report of financial exploitation </a:t>
            </a:r>
          </a:p>
        </p:txBody>
      </p:sp>
    </p:spTree>
    <p:extLst>
      <p:ext uri="{BB962C8B-B14F-4D97-AF65-F5344CB8AC3E}">
        <p14:creationId xmlns:p14="http://schemas.microsoft.com/office/powerpoint/2010/main" val="651219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20996-23DD-439A-857B-D556BB1D4734}"/>
              </a:ext>
            </a:extLst>
          </p:cNvPr>
          <p:cNvSpPr>
            <a:spLocks noGrp="1"/>
          </p:cNvSpPr>
          <p:nvPr>
            <p:ph type="title"/>
          </p:nvPr>
        </p:nvSpPr>
        <p:spPr/>
        <p:txBody>
          <a:bodyPr>
            <a:normAutofit fontScale="90000"/>
          </a:bodyPr>
          <a:lstStyle/>
          <a:p>
            <a:r>
              <a:rPr lang="en-US" dirty="0"/>
              <a:t>Documentation Guidelines and</a:t>
            </a:r>
            <a:br>
              <a:rPr lang="en-US" dirty="0"/>
            </a:br>
            <a:r>
              <a:rPr lang="en-US" dirty="0"/>
              <a:t>How to Report: </a:t>
            </a:r>
            <a:br>
              <a:rPr lang="en-US" dirty="0"/>
            </a:br>
            <a:endParaRPr lang="en-US" dirty="0"/>
          </a:p>
        </p:txBody>
      </p:sp>
      <p:sp>
        <p:nvSpPr>
          <p:cNvPr id="3" name="Text Placeholder 2">
            <a:extLst>
              <a:ext uri="{FF2B5EF4-FFF2-40B4-BE49-F238E27FC236}">
                <a16:creationId xmlns:a16="http://schemas.microsoft.com/office/drawing/2014/main" id="{39F96B54-F4AA-4560-ADB6-DAA3354897EB}"/>
              </a:ext>
            </a:extLst>
          </p:cNvPr>
          <p:cNvSpPr>
            <a:spLocks noGrp="1"/>
          </p:cNvSpPr>
          <p:nvPr>
            <p:ph type="body" idx="1"/>
          </p:nvPr>
        </p:nvSpPr>
        <p:spPr>
          <a:xfrm>
            <a:off x="2589212" y="3530129"/>
            <a:ext cx="8915399" cy="2232042"/>
          </a:xfrm>
        </p:spPr>
        <p:txBody>
          <a:bodyPr>
            <a:normAutofit fontScale="92500" lnSpcReduction="10000"/>
          </a:bodyPr>
          <a:lstStyle/>
          <a:p>
            <a:pPr marL="571500" indent="-571500">
              <a:buFont typeface="Arial" panose="020B0604020202020204" pitchFamily="34" charset="0"/>
              <a:buChar char="•"/>
            </a:pPr>
            <a:r>
              <a:rPr lang="en-US" sz="3600" dirty="0"/>
              <a:t>Elder Abuse/Neglect</a:t>
            </a:r>
          </a:p>
          <a:p>
            <a:pPr marL="571500" indent="-571500">
              <a:buFont typeface="Arial" panose="020B0604020202020204" pitchFamily="34" charset="0"/>
              <a:buChar char="•"/>
            </a:pPr>
            <a:r>
              <a:rPr lang="en-US" sz="3600" dirty="0"/>
              <a:t>Neglect/Abuse of Disabled Person by Caretaker</a:t>
            </a:r>
          </a:p>
          <a:p>
            <a:pPr marL="571500" indent="-571500">
              <a:buFont typeface="Arial" panose="020B0604020202020204" pitchFamily="34" charset="0"/>
              <a:buChar char="•"/>
            </a:pPr>
            <a:r>
              <a:rPr lang="en-US" sz="3600" dirty="0"/>
              <a:t>Facility Abuse/Neglect</a:t>
            </a:r>
          </a:p>
        </p:txBody>
      </p:sp>
    </p:spTree>
    <p:extLst>
      <p:ext uri="{BB962C8B-B14F-4D97-AF65-F5344CB8AC3E}">
        <p14:creationId xmlns:p14="http://schemas.microsoft.com/office/powerpoint/2010/main" val="1412419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E2948-D420-4F17-9C41-D7D9BBF11BF3}"/>
              </a:ext>
            </a:extLst>
          </p:cNvPr>
          <p:cNvSpPr>
            <a:spLocks noGrp="1"/>
          </p:cNvSpPr>
          <p:nvPr>
            <p:ph type="title"/>
          </p:nvPr>
        </p:nvSpPr>
        <p:spPr/>
        <p:txBody>
          <a:bodyPr>
            <a:normAutofit fontScale="90000"/>
          </a:bodyPr>
          <a:lstStyle/>
          <a:p>
            <a:r>
              <a:rPr lang="en-US" dirty="0"/>
              <a:t>Documentation in Medical Record</a:t>
            </a:r>
            <a:br>
              <a:rPr lang="en-US" dirty="0"/>
            </a:br>
            <a:r>
              <a:rPr lang="en-US" sz="2700" dirty="0"/>
              <a:t>Documentation specific to abuse or neglect should include:</a:t>
            </a:r>
          </a:p>
        </p:txBody>
      </p:sp>
      <p:sp>
        <p:nvSpPr>
          <p:cNvPr id="3" name="Content Placeholder 2">
            <a:extLst>
              <a:ext uri="{FF2B5EF4-FFF2-40B4-BE49-F238E27FC236}">
                <a16:creationId xmlns:a16="http://schemas.microsoft.com/office/drawing/2014/main" id="{FF480E2C-8361-4749-819A-C8566EE1BF75}"/>
              </a:ext>
            </a:extLst>
          </p:cNvPr>
          <p:cNvSpPr>
            <a:spLocks noGrp="1"/>
          </p:cNvSpPr>
          <p:nvPr>
            <p:ph idx="1"/>
          </p:nvPr>
        </p:nvSpPr>
        <p:spPr>
          <a:xfrm>
            <a:off x="2404533" y="2133599"/>
            <a:ext cx="9100079" cy="4284133"/>
          </a:xfrm>
        </p:spPr>
        <p:txBody>
          <a:bodyPr>
            <a:normAutofit/>
          </a:bodyPr>
          <a:lstStyle/>
          <a:p>
            <a:r>
              <a:rPr lang="en-US" sz="2200" dirty="0"/>
              <a:t>Exact quotes from the patient, family, or witnesses regarding abuse/neglect. </a:t>
            </a:r>
          </a:p>
          <a:p>
            <a:r>
              <a:rPr lang="en-US" sz="2200" dirty="0"/>
              <a:t>All physical evidence of neglect and/or injury including the location, size and age of all bruises, scars, or other external findings. </a:t>
            </a:r>
          </a:p>
          <a:p>
            <a:r>
              <a:rPr lang="en-US" sz="2200" dirty="0"/>
              <a:t>Full name of perpetrator(s). </a:t>
            </a:r>
          </a:p>
          <a:p>
            <a:r>
              <a:rPr lang="en-US" sz="2200" dirty="0"/>
              <a:t>Date, time and location of abuse/neglect if known. </a:t>
            </a:r>
          </a:p>
          <a:p>
            <a:r>
              <a:rPr lang="en-US" sz="2200" dirty="0"/>
              <a:t>Documentation of any weapons used. </a:t>
            </a:r>
          </a:p>
          <a:p>
            <a:r>
              <a:rPr lang="en-US" sz="2200" dirty="0"/>
              <a:t>Action taken on behalf of the patient and reason for action. </a:t>
            </a:r>
          </a:p>
          <a:p>
            <a:r>
              <a:rPr lang="en-US" sz="2200" dirty="0"/>
              <a:t>Notation that a mandated report was made. </a:t>
            </a:r>
          </a:p>
        </p:txBody>
      </p:sp>
    </p:spTree>
    <p:extLst>
      <p:ext uri="{BB962C8B-B14F-4D97-AF65-F5344CB8AC3E}">
        <p14:creationId xmlns:p14="http://schemas.microsoft.com/office/powerpoint/2010/main" val="1895139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1E72C-5AD7-4297-8CB6-5D5B10BA929B}"/>
              </a:ext>
            </a:extLst>
          </p:cNvPr>
          <p:cNvSpPr>
            <a:spLocks noGrp="1"/>
          </p:cNvSpPr>
          <p:nvPr>
            <p:ph type="title"/>
          </p:nvPr>
        </p:nvSpPr>
        <p:spPr/>
        <p:txBody>
          <a:bodyPr/>
          <a:lstStyle/>
          <a:p>
            <a:r>
              <a:rPr lang="en-US" dirty="0"/>
              <a:t>What Should be avoided in Medical Record Documentation</a:t>
            </a:r>
          </a:p>
        </p:txBody>
      </p:sp>
      <p:sp>
        <p:nvSpPr>
          <p:cNvPr id="3" name="Content Placeholder 2">
            <a:extLst>
              <a:ext uri="{FF2B5EF4-FFF2-40B4-BE49-F238E27FC236}">
                <a16:creationId xmlns:a16="http://schemas.microsoft.com/office/drawing/2014/main" id="{8AA8B1DB-A7D6-4429-88F4-B954C37CC820}"/>
              </a:ext>
            </a:extLst>
          </p:cNvPr>
          <p:cNvSpPr>
            <a:spLocks noGrp="1"/>
          </p:cNvSpPr>
          <p:nvPr>
            <p:ph idx="1"/>
          </p:nvPr>
        </p:nvSpPr>
        <p:spPr/>
        <p:txBody>
          <a:bodyPr>
            <a:normAutofit/>
          </a:bodyPr>
          <a:lstStyle/>
          <a:p>
            <a:r>
              <a:rPr lang="en-US" sz="2400" dirty="0"/>
              <a:t>Always use “patient” rather than “victim”. Avoid legal jargon. The same wording should be used in notes regarding abuse/neglect as would be used in any other clinical documentation. The word "alleges" should be avoided, instead note that the person, "states," "says," or "reports.“</a:t>
            </a:r>
          </a:p>
          <a:p>
            <a:r>
              <a:rPr lang="en-US" sz="2400" dirty="0"/>
              <a:t>DO NOT place a copy of the mandated report in the patient's medical record. </a:t>
            </a:r>
          </a:p>
          <a:p>
            <a:pPr marL="0" indent="0">
              <a:buNone/>
            </a:pPr>
            <a:endParaRPr lang="en-US" dirty="0"/>
          </a:p>
          <a:p>
            <a:endParaRPr lang="en-US" dirty="0"/>
          </a:p>
        </p:txBody>
      </p:sp>
    </p:spTree>
    <p:extLst>
      <p:ext uri="{BB962C8B-B14F-4D97-AF65-F5344CB8AC3E}">
        <p14:creationId xmlns:p14="http://schemas.microsoft.com/office/powerpoint/2010/main" val="3094434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5661-B22F-42CE-852E-82A1B0422E4F}"/>
              </a:ext>
            </a:extLst>
          </p:cNvPr>
          <p:cNvSpPr>
            <a:spLocks noGrp="1"/>
          </p:cNvSpPr>
          <p:nvPr>
            <p:ph type="title"/>
          </p:nvPr>
        </p:nvSpPr>
        <p:spPr/>
        <p:txBody>
          <a:bodyPr/>
          <a:lstStyle/>
          <a:p>
            <a:r>
              <a:rPr lang="en-US" dirty="0"/>
              <a:t>How to report: Elder</a:t>
            </a:r>
          </a:p>
        </p:txBody>
      </p:sp>
      <p:sp>
        <p:nvSpPr>
          <p:cNvPr id="3" name="Content Placeholder 2">
            <a:extLst>
              <a:ext uri="{FF2B5EF4-FFF2-40B4-BE49-F238E27FC236}">
                <a16:creationId xmlns:a16="http://schemas.microsoft.com/office/drawing/2014/main" id="{341F76C8-82E9-4F83-9E8F-99B538FBEBB7}"/>
              </a:ext>
            </a:extLst>
          </p:cNvPr>
          <p:cNvSpPr>
            <a:spLocks noGrp="1"/>
          </p:cNvSpPr>
          <p:nvPr>
            <p:ph idx="1"/>
          </p:nvPr>
        </p:nvSpPr>
        <p:spPr>
          <a:xfrm>
            <a:off x="1659467" y="1473200"/>
            <a:ext cx="9845146" cy="5181600"/>
          </a:xfrm>
        </p:spPr>
        <p:txBody>
          <a:bodyPr>
            <a:normAutofit/>
          </a:bodyPr>
          <a:lstStyle/>
          <a:p>
            <a:r>
              <a:rPr lang="en-US" sz="2000" dirty="0"/>
              <a:t>There are 2 ways to report elder abuse: by calling the Massachusetts Elder Abuse Hotline 800-922-2275 or by filing a report online. We recommend online reporting as it saves you the step of calling. </a:t>
            </a:r>
            <a:endParaRPr lang="en-US" sz="2000" dirty="0">
              <a:hlinkClick r:id="rId2"/>
            </a:endParaRPr>
          </a:p>
          <a:p>
            <a:r>
              <a:rPr lang="en-US" sz="2000" dirty="0">
                <a:hlinkClick r:id="rId2"/>
              </a:rPr>
              <a:t>https://www.mass.gov/how-to/report-elder-abuse</a:t>
            </a:r>
            <a:endParaRPr lang="en-US" sz="2000" dirty="0"/>
          </a:p>
          <a:p>
            <a:r>
              <a:rPr lang="en-US" sz="2000" b="1" dirty="0"/>
              <a:t>Do not use the online system if:</a:t>
            </a:r>
          </a:p>
          <a:p>
            <a:pPr lvl="1"/>
            <a:r>
              <a:rPr lang="en-US" sz="2000" b="1" dirty="0"/>
              <a:t>This is an emergency or life-threatening situation </a:t>
            </a:r>
            <a:r>
              <a:rPr lang="en-US" sz="2000" dirty="0"/>
              <a:t>that must be dealt with immediately. </a:t>
            </a:r>
            <a:r>
              <a:rPr lang="en-US" sz="2000" b="1" dirty="0"/>
              <a:t>Call 911 </a:t>
            </a:r>
            <a:r>
              <a:rPr lang="en-US" sz="2000" dirty="0"/>
              <a:t>or make a verbal report to the</a:t>
            </a:r>
            <a:r>
              <a:rPr lang="en-US" sz="2000" b="1" dirty="0"/>
              <a:t> </a:t>
            </a:r>
            <a:r>
              <a:rPr lang="en-US" sz="2000" dirty="0"/>
              <a:t>Massachusetts Elder Abuse Hotline at</a:t>
            </a:r>
            <a:r>
              <a:rPr lang="en-US" sz="2000" b="1" dirty="0"/>
              <a:t> (800) 922-2275.</a:t>
            </a:r>
            <a:endParaRPr lang="en-US" sz="2000" dirty="0"/>
          </a:p>
          <a:p>
            <a:pPr lvl="1"/>
            <a:r>
              <a:rPr lang="en-US" sz="2000" b="1" dirty="0"/>
              <a:t>You do not have the name and address of the victim</a:t>
            </a:r>
            <a:r>
              <a:rPr lang="en-US" sz="2000" dirty="0"/>
              <a:t>. The online reporting system will not allow you to file such reports.</a:t>
            </a:r>
          </a:p>
          <a:p>
            <a:r>
              <a:rPr lang="en-US" sz="2000" dirty="0"/>
              <a:t>If any of these situations apply you must make a verbal report to the Massachusetts Elder Abuse Hotline at (800) 922-2275.</a:t>
            </a:r>
          </a:p>
          <a:p>
            <a:endParaRPr lang="en-US" dirty="0"/>
          </a:p>
        </p:txBody>
      </p:sp>
    </p:spTree>
    <p:extLst>
      <p:ext uri="{BB962C8B-B14F-4D97-AF65-F5344CB8AC3E}">
        <p14:creationId xmlns:p14="http://schemas.microsoft.com/office/powerpoint/2010/main" val="3897907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80B29-C9F4-48CC-9C92-533395B433B2}"/>
              </a:ext>
            </a:extLst>
          </p:cNvPr>
          <p:cNvSpPr>
            <a:spLocks noGrp="1"/>
          </p:cNvSpPr>
          <p:nvPr>
            <p:ph type="title"/>
          </p:nvPr>
        </p:nvSpPr>
        <p:spPr/>
        <p:txBody>
          <a:bodyPr/>
          <a:lstStyle/>
          <a:p>
            <a:r>
              <a:rPr lang="en-US" dirty="0"/>
              <a:t>Next steps for Reporting of elder abuse</a:t>
            </a:r>
            <a:br>
              <a:rPr lang="en-US" b="1" dirty="0"/>
            </a:br>
            <a:endParaRPr lang="en-US" dirty="0"/>
          </a:p>
        </p:txBody>
      </p:sp>
      <p:sp>
        <p:nvSpPr>
          <p:cNvPr id="3" name="Content Placeholder 2">
            <a:extLst>
              <a:ext uri="{FF2B5EF4-FFF2-40B4-BE49-F238E27FC236}">
                <a16:creationId xmlns:a16="http://schemas.microsoft.com/office/drawing/2014/main" id="{AA07064E-5BB2-458B-BA7D-EF7373618695}"/>
              </a:ext>
            </a:extLst>
          </p:cNvPr>
          <p:cNvSpPr>
            <a:spLocks noGrp="1"/>
          </p:cNvSpPr>
          <p:nvPr>
            <p:ph idx="1"/>
          </p:nvPr>
        </p:nvSpPr>
        <p:spPr>
          <a:xfrm>
            <a:off x="1744133" y="1608666"/>
            <a:ext cx="9760479" cy="4995334"/>
          </a:xfrm>
        </p:spPr>
        <p:txBody>
          <a:bodyPr>
            <a:normAutofit/>
          </a:bodyPr>
          <a:lstStyle/>
          <a:p>
            <a:r>
              <a:rPr lang="en-US" sz="2200" dirty="0"/>
              <a:t>Once a report is received, it will be reviewed by the local protective services agency.</a:t>
            </a:r>
          </a:p>
          <a:p>
            <a:r>
              <a:rPr lang="en-US" sz="2200" dirty="0"/>
              <a:t>If a report is screened in for investigation, a Protective Services caseworker will be assigned to investigate the situation.</a:t>
            </a:r>
          </a:p>
          <a:p>
            <a:r>
              <a:rPr lang="en-US" sz="2200" dirty="0"/>
              <a:t>If abuse or neglect is confirmed, the caseworker will offer the elder a choice of services designed to alleviate or end the abusive or neglectful situation, and will refer to law enforcement if warranted.</a:t>
            </a:r>
          </a:p>
          <a:p>
            <a:r>
              <a:rPr lang="en-US" sz="2200" dirty="0"/>
              <a:t>Please note: In most cases intakes are reviewed the same day, but </a:t>
            </a:r>
            <a:r>
              <a:rPr lang="en-US" sz="2200" b="1" dirty="0">
                <a:hlinkClick r:id="rId2"/>
              </a:rPr>
              <a:t>regulations</a:t>
            </a:r>
            <a:r>
              <a:rPr lang="en-US" sz="2200" dirty="0"/>
              <a:t> allow up to 48 hours.</a:t>
            </a:r>
          </a:p>
          <a:p>
            <a:endParaRPr lang="en-US" dirty="0"/>
          </a:p>
        </p:txBody>
      </p:sp>
    </p:spTree>
    <p:extLst>
      <p:ext uri="{BB962C8B-B14F-4D97-AF65-F5344CB8AC3E}">
        <p14:creationId xmlns:p14="http://schemas.microsoft.com/office/powerpoint/2010/main" val="31855769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0E07F-436C-44B5-A080-A332EF6CDA2B}"/>
              </a:ext>
            </a:extLst>
          </p:cNvPr>
          <p:cNvSpPr>
            <a:spLocks noGrp="1"/>
          </p:cNvSpPr>
          <p:nvPr>
            <p:ph type="title"/>
          </p:nvPr>
        </p:nvSpPr>
        <p:spPr/>
        <p:txBody>
          <a:bodyPr/>
          <a:lstStyle/>
          <a:p>
            <a:r>
              <a:rPr lang="en-US" dirty="0"/>
              <a:t>How to report: Disabled person</a:t>
            </a:r>
          </a:p>
        </p:txBody>
      </p:sp>
      <p:sp>
        <p:nvSpPr>
          <p:cNvPr id="3" name="Content Placeholder 2">
            <a:extLst>
              <a:ext uri="{FF2B5EF4-FFF2-40B4-BE49-F238E27FC236}">
                <a16:creationId xmlns:a16="http://schemas.microsoft.com/office/drawing/2014/main" id="{AD2F0CA7-BD9A-4F77-A0E8-CBF7D55BD8BB}"/>
              </a:ext>
            </a:extLst>
          </p:cNvPr>
          <p:cNvSpPr>
            <a:spLocks noGrp="1"/>
          </p:cNvSpPr>
          <p:nvPr>
            <p:ph idx="1"/>
          </p:nvPr>
        </p:nvSpPr>
        <p:spPr/>
        <p:txBody>
          <a:bodyPr>
            <a:normAutofit/>
          </a:bodyPr>
          <a:lstStyle/>
          <a:p>
            <a:r>
              <a:rPr lang="en-US" sz="2400" dirty="0"/>
              <a:t>Please call </a:t>
            </a:r>
            <a:r>
              <a:rPr lang="en-US" sz="2400" b="1" dirty="0"/>
              <a:t>1-800-426-9009</a:t>
            </a:r>
            <a:r>
              <a:rPr lang="en-US" sz="2400" dirty="0"/>
              <a:t> to file an oral report. The form should be returned within 48 hours of the oral report. Mail to: DPPC, 300 Granite Street, Suite 404, Braintree, MA 02184 Fax to: (857)403-0296 Attn: Hotline Or email to: </a:t>
            </a:r>
            <a:r>
              <a:rPr lang="en-US" sz="2400" dirty="0">
                <a:hlinkClick r:id="rId2"/>
              </a:rPr>
              <a:t>DPPChotline@massmail.state.ma.us</a:t>
            </a:r>
            <a:endParaRPr lang="en-US" sz="2400" dirty="0"/>
          </a:p>
          <a:p>
            <a:pPr marL="0" indent="0">
              <a:buNone/>
            </a:pPr>
            <a:r>
              <a:rPr lang="en-US" sz="2400" dirty="0"/>
              <a:t>Online reporting form: </a:t>
            </a:r>
            <a:r>
              <a:rPr lang="en-US" sz="1800" u="sng" dirty="0">
                <a:solidFill>
                  <a:srgbClr val="0563C1"/>
                </a:solidFill>
                <a:effectLst/>
                <a:latin typeface="Calibri" panose="020F0502020204030204" pitchFamily="34" charset="0"/>
                <a:ea typeface="Calibri" panose="020F0502020204030204" pitchFamily="34" charset="0"/>
                <a:hlinkClick r:id="rId3"/>
              </a:rPr>
              <a:t>https://reports.dppc.mass.gov/fmi/webd/dppc%20online</a:t>
            </a:r>
            <a:endParaRPr lang="en-US" sz="2400" dirty="0">
              <a:hlinkClick r:id="rId4"/>
            </a:endParaRPr>
          </a:p>
          <a:p>
            <a:pPr marL="0" indent="0">
              <a:buNone/>
            </a:pPr>
            <a:r>
              <a:rPr lang="en-US" sz="2400" u="sng" dirty="0">
                <a:solidFill>
                  <a:schemeClr val="accent3"/>
                </a:solidFill>
                <a:hlinkClick r:id="rId5">
                  <a:extLst>
                    <a:ext uri="{A12FA001-AC4F-418D-AE19-62706E023703}">
                      <ahyp:hlinkClr xmlns:ahyp="http://schemas.microsoft.com/office/drawing/2018/hyperlinkcolor" val="tx"/>
                    </a:ext>
                  </a:extLst>
                </a:hlinkClick>
              </a:rPr>
              <a:t>https://www.mass.gov/doc/abuse-reporting-form-1</a:t>
            </a:r>
            <a:r>
              <a:rPr lang="en-US" sz="2400" dirty="0">
                <a:solidFill>
                  <a:schemeClr val="accent3"/>
                </a:solidFill>
              </a:rPr>
              <a:t> </a:t>
            </a:r>
          </a:p>
        </p:txBody>
      </p:sp>
    </p:spTree>
    <p:extLst>
      <p:ext uri="{BB962C8B-B14F-4D97-AF65-F5344CB8AC3E}">
        <p14:creationId xmlns:p14="http://schemas.microsoft.com/office/powerpoint/2010/main" val="1021848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0DBAA-6008-4E72-A5A5-1F44CF9C8789}"/>
              </a:ext>
            </a:extLst>
          </p:cNvPr>
          <p:cNvSpPr>
            <a:spLocks noGrp="1"/>
          </p:cNvSpPr>
          <p:nvPr>
            <p:ph type="title"/>
          </p:nvPr>
        </p:nvSpPr>
        <p:spPr/>
        <p:txBody>
          <a:bodyPr/>
          <a:lstStyle/>
          <a:p>
            <a:r>
              <a:rPr lang="en-US" dirty="0"/>
              <a:t>How to report: Facility</a:t>
            </a:r>
          </a:p>
        </p:txBody>
      </p:sp>
      <p:sp>
        <p:nvSpPr>
          <p:cNvPr id="3" name="Content Placeholder 2">
            <a:extLst>
              <a:ext uri="{FF2B5EF4-FFF2-40B4-BE49-F238E27FC236}">
                <a16:creationId xmlns:a16="http://schemas.microsoft.com/office/drawing/2014/main" id="{1738FAC6-8778-45D5-943B-85DBF0965D00}"/>
              </a:ext>
            </a:extLst>
          </p:cNvPr>
          <p:cNvSpPr>
            <a:spLocks noGrp="1"/>
          </p:cNvSpPr>
          <p:nvPr>
            <p:ph idx="1"/>
          </p:nvPr>
        </p:nvSpPr>
        <p:spPr>
          <a:xfrm>
            <a:off x="2592924" y="1687286"/>
            <a:ext cx="8911687" cy="4223936"/>
          </a:xfrm>
        </p:spPr>
        <p:txBody>
          <a:bodyPr>
            <a:normAutofit fontScale="85000" lnSpcReduction="20000"/>
          </a:bodyPr>
          <a:lstStyle/>
          <a:p>
            <a:pPr marL="457200" indent="-457200">
              <a:buFont typeface="+mj-lt"/>
              <a:buAutoNum type="arabicPeriod"/>
            </a:pPr>
            <a:r>
              <a:rPr lang="en-US" sz="2400" dirty="0"/>
              <a:t>Notify the MGH Compliance Office at 617-726-5109.</a:t>
            </a:r>
          </a:p>
          <a:p>
            <a:pPr marL="457200" indent="-457200">
              <a:buFont typeface="+mj-lt"/>
              <a:buAutoNum type="arabicPeriod"/>
            </a:pPr>
            <a:r>
              <a:rPr lang="en-US" sz="2400" dirty="0"/>
              <a:t>Written Report: </a:t>
            </a:r>
            <a:r>
              <a:rPr lang="en-US" dirty="0"/>
              <a:t> </a:t>
            </a:r>
            <a:r>
              <a:rPr lang="en-US" sz="2400" dirty="0"/>
              <a:t>Submit your completed report by fax 617-753-8165 to DPH immediately for suspected abuse, neglect, or misappropriation of property or death resulting from incidents. </a:t>
            </a:r>
          </a:p>
          <a:p>
            <a:pPr marL="0" indent="0">
              <a:buNone/>
            </a:pPr>
            <a:r>
              <a:rPr lang="en-US" sz="1800" u="sng" dirty="0">
                <a:solidFill>
                  <a:srgbClr val="0563C1"/>
                </a:solidFill>
                <a:effectLst/>
                <a:latin typeface="Calibri" panose="020F0502020204030204" pitchFamily="34" charset="0"/>
                <a:ea typeface="Calibri" panose="020F0502020204030204" pitchFamily="34" charset="0"/>
                <a:hlinkClick r:id="rId2"/>
              </a:rPr>
              <a:t> https://www.mass.gov/how-to/file-a-complaint-regarding-a-nursing-home-or-other-health-care-facility</a:t>
            </a:r>
            <a:endParaRPr lang="en-US" sz="1800" u="sng" dirty="0">
              <a:solidFill>
                <a:srgbClr val="0563C1"/>
              </a:solidFill>
              <a:effectLst/>
              <a:latin typeface="Calibri" panose="020F0502020204030204" pitchFamily="34" charset="0"/>
              <a:ea typeface="Calibri" panose="020F0502020204030204" pitchFamily="34" charset="0"/>
            </a:endParaRPr>
          </a:p>
          <a:p>
            <a:pPr marL="0" indent="0">
              <a:buNone/>
            </a:pPr>
            <a:r>
              <a:rPr lang="en-US" sz="2400" dirty="0"/>
              <a:t>	Verbal Report: No verbal report is required unless, if in your clinical 	judgment, you deem that there is an imminent threat to the 	patient’s life, then you are expected to notify DPH (800-462- 5540)</a:t>
            </a:r>
          </a:p>
          <a:p>
            <a:pPr marL="0" indent="0">
              <a:buNone/>
            </a:pPr>
            <a:r>
              <a:rPr lang="en-US" sz="2400" dirty="0"/>
              <a:t>	The facility should also be notified of the report. You can do it or 	you can request that MGH Compliance office make the 	notification.</a:t>
            </a:r>
          </a:p>
          <a:p>
            <a:pPr marL="0" indent="0">
              <a:buNone/>
            </a:pPr>
            <a:r>
              <a:rPr lang="en-US" sz="2400" dirty="0"/>
              <a:t> </a:t>
            </a:r>
            <a:r>
              <a:rPr lang="en-US" sz="2400" dirty="0">
                <a:hlinkClick r:id="rId3"/>
              </a:rPr>
              <a:t>https://www.mass.gov/service-details/how-to-file-a-report-of-abuse-or-neglect</a:t>
            </a:r>
            <a:endParaRPr lang="en-US" sz="2400" dirty="0"/>
          </a:p>
          <a:p>
            <a:pPr marL="0" indent="0">
              <a:buNone/>
            </a:pPr>
            <a:endParaRPr lang="en-US" sz="2400" dirty="0"/>
          </a:p>
        </p:txBody>
      </p:sp>
    </p:spTree>
    <p:extLst>
      <p:ext uri="{BB962C8B-B14F-4D97-AF65-F5344CB8AC3E}">
        <p14:creationId xmlns:p14="http://schemas.microsoft.com/office/powerpoint/2010/main" val="4030348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F78D4-D6A4-4465-9677-7AA5A6F98DD8}"/>
              </a:ext>
            </a:extLst>
          </p:cNvPr>
          <p:cNvSpPr>
            <a:spLocks noGrp="1"/>
          </p:cNvSpPr>
          <p:nvPr>
            <p:ph type="title"/>
          </p:nvPr>
        </p:nvSpPr>
        <p:spPr/>
        <p:txBody>
          <a:bodyPr/>
          <a:lstStyle/>
          <a:p>
            <a:r>
              <a:rPr lang="en-US" dirty="0"/>
              <a:t>Additional Steps for Facility Abuse Reports per Compliance Office request</a:t>
            </a:r>
          </a:p>
        </p:txBody>
      </p:sp>
      <p:sp>
        <p:nvSpPr>
          <p:cNvPr id="3" name="Content Placeholder 2">
            <a:extLst>
              <a:ext uri="{FF2B5EF4-FFF2-40B4-BE49-F238E27FC236}">
                <a16:creationId xmlns:a16="http://schemas.microsoft.com/office/drawing/2014/main" id="{757D7B77-5F0F-4917-8A6E-7A3DC7A1D4D0}"/>
              </a:ext>
            </a:extLst>
          </p:cNvPr>
          <p:cNvSpPr>
            <a:spLocks noGrp="1"/>
          </p:cNvSpPr>
          <p:nvPr>
            <p:ph idx="1"/>
          </p:nvPr>
        </p:nvSpPr>
        <p:spPr/>
        <p:txBody>
          <a:bodyPr>
            <a:normAutofit fontScale="70000" lnSpcReduction="20000"/>
          </a:bodyPr>
          <a:lstStyle/>
          <a:p>
            <a:pPr>
              <a:spcBef>
                <a:spcPts val="0"/>
              </a:spcBef>
            </a:pPr>
            <a:r>
              <a:rPr lang="en-US" sz="2800" dirty="0">
                <a:latin typeface="Century Gothic" panose="020B0502020202020204" pitchFamily="34" charset="0"/>
                <a:ea typeface="Calibri" panose="020F0502020204030204" pitchFamily="34" charset="0"/>
              </a:rPr>
              <a:t>P</a:t>
            </a:r>
            <a:r>
              <a:rPr lang="en-US" sz="2800" dirty="0">
                <a:effectLst/>
                <a:latin typeface="Century Gothic" panose="020B0502020202020204" pitchFamily="34" charset="0"/>
                <a:ea typeface="Calibri" panose="020F0502020204030204" pitchFamily="34" charset="0"/>
              </a:rPr>
              <a:t>lease be sure to indicate the location of the patient in the report </a:t>
            </a:r>
          </a:p>
          <a:p>
            <a:pPr>
              <a:spcBef>
                <a:spcPts val="0"/>
              </a:spcBef>
            </a:pPr>
            <a:endParaRPr lang="en-US" sz="2800" dirty="0">
              <a:effectLst/>
              <a:latin typeface="Century Gothic" panose="020B0502020202020204" pitchFamily="34" charset="0"/>
              <a:ea typeface="Calibri" panose="020F0502020204030204" pitchFamily="34" charset="0"/>
            </a:endParaRPr>
          </a:p>
          <a:p>
            <a:pPr>
              <a:spcBef>
                <a:spcPts val="0"/>
              </a:spcBef>
            </a:pPr>
            <a:r>
              <a:rPr lang="en-US" sz="2800" dirty="0">
                <a:effectLst/>
                <a:latin typeface="Century Gothic" panose="020B0502020202020204" pitchFamily="34" charset="0"/>
                <a:ea typeface="Calibri" panose="020F0502020204030204" pitchFamily="34" charset="0"/>
              </a:rPr>
              <a:t>Please advise the unit Nursing Director of the need to file.  Outside facilities sometimes call the hospital to get more information from the care team.  These calls are directed to the Nursing Director, so it is helpful for them to be aware of the filing.</a:t>
            </a:r>
          </a:p>
          <a:p>
            <a:pPr>
              <a:spcBef>
                <a:spcPts val="0"/>
              </a:spcBef>
            </a:pPr>
            <a:endParaRPr lang="en-US" sz="2800" dirty="0">
              <a:effectLst/>
              <a:latin typeface="Century Gothic" panose="020B0502020202020204" pitchFamily="34" charset="0"/>
              <a:ea typeface="Calibri" panose="020F0502020204030204" pitchFamily="34" charset="0"/>
            </a:endParaRPr>
          </a:p>
          <a:p>
            <a:pPr>
              <a:spcBef>
                <a:spcPts val="0"/>
              </a:spcBef>
            </a:pPr>
            <a:r>
              <a:rPr lang="en-US" sz="2800" dirty="0">
                <a:latin typeface="Century Gothic" panose="020B0502020202020204" pitchFamily="34" charset="0"/>
                <a:ea typeface="Calibri" panose="020F0502020204030204" pitchFamily="34" charset="0"/>
              </a:rPr>
              <a:t>W</a:t>
            </a:r>
            <a:r>
              <a:rPr lang="en-US" sz="2800" dirty="0">
                <a:effectLst/>
                <a:latin typeface="Century Gothic" panose="020B0502020202020204" pitchFamily="34" charset="0"/>
                <a:ea typeface="Calibri" panose="020F0502020204030204" pitchFamily="34" charset="0"/>
              </a:rPr>
              <a:t>hen sending the report to the Compliance Department (Siobhan Haughey and John Belknap) please confirm that the Nursing Director has been informed and advise whether the outside facility has been advised, or if the SW prefers the Compliance Department notify.</a:t>
            </a:r>
          </a:p>
          <a:p>
            <a:endParaRPr lang="en-US" dirty="0"/>
          </a:p>
        </p:txBody>
      </p:sp>
    </p:spTree>
    <p:extLst>
      <p:ext uri="{BB962C8B-B14F-4D97-AF65-F5344CB8AC3E}">
        <p14:creationId xmlns:p14="http://schemas.microsoft.com/office/powerpoint/2010/main" val="2329984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B11E5-B5E3-41D8-9B2A-CA4FF6087685}"/>
              </a:ext>
            </a:extLst>
          </p:cNvPr>
          <p:cNvSpPr>
            <a:spLocks noGrp="1"/>
          </p:cNvSpPr>
          <p:nvPr>
            <p:ph type="title"/>
          </p:nvPr>
        </p:nvSpPr>
        <p:spPr/>
        <p:txBody>
          <a:bodyPr/>
          <a:lstStyle/>
          <a:p>
            <a:r>
              <a:rPr lang="en-US" dirty="0"/>
              <a:t>Definitions</a:t>
            </a:r>
          </a:p>
        </p:txBody>
      </p:sp>
      <p:sp>
        <p:nvSpPr>
          <p:cNvPr id="3" name="Text Placeholder 2">
            <a:extLst>
              <a:ext uri="{FF2B5EF4-FFF2-40B4-BE49-F238E27FC236}">
                <a16:creationId xmlns:a16="http://schemas.microsoft.com/office/drawing/2014/main" id="{0EA558C0-B493-441E-A968-4C2598B12E03}"/>
              </a:ext>
            </a:extLst>
          </p:cNvPr>
          <p:cNvSpPr>
            <a:spLocks noGrp="1"/>
          </p:cNvSpPr>
          <p:nvPr>
            <p:ph type="body" idx="1"/>
          </p:nvPr>
        </p:nvSpPr>
        <p:spPr/>
        <p:txBody>
          <a:bodyPr/>
          <a:lstStyle/>
          <a:p>
            <a:r>
              <a:rPr lang="en-US" dirty="0"/>
              <a:t>Elder</a:t>
            </a:r>
          </a:p>
        </p:txBody>
      </p:sp>
      <p:sp>
        <p:nvSpPr>
          <p:cNvPr id="4" name="Content Placeholder 3">
            <a:extLst>
              <a:ext uri="{FF2B5EF4-FFF2-40B4-BE49-F238E27FC236}">
                <a16:creationId xmlns:a16="http://schemas.microsoft.com/office/drawing/2014/main" id="{F3D1C8B4-DCC4-42FC-9E50-1297196B05EF}"/>
              </a:ext>
            </a:extLst>
          </p:cNvPr>
          <p:cNvSpPr>
            <a:spLocks noGrp="1"/>
          </p:cNvSpPr>
          <p:nvPr>
            <p:ph sz="half" idx="2"/>
          </p:nvPr>
        </p:nvSpPr>
        <p:spPr/>
        <p:txBody>
          <a:bodyPr>
            <a:normAutofit/>
          </a:bodyPr>
          <a:lstStyle/>
          <a:p>
            <a:r>
              <a:rPr lang="en-US" dirty="0"/>
              <a:t>Any person 60 or older </a:t>
            </a:r>
          </a:p>
          <a:p>
            <a:r>
              <a:rPr lang="en-US" dirty="0"/>
              <a:t>Can be abuse/neglect by a caretaker or self-neglect</a:t>
            </a:r>
          </a:p>
        </p:txBody>
      </p:sp>
      <p:sp>
        <p:nvSpPr>
          <p:cNvPr id="5" name="Text Placeholder 4">
            <a:extLst>
              <a:ext uri="{FF2B5EF4-FFF2-40B4-BE49-F238E27FC236}">
                <a16:creationId xmlns:a16="http://schemas.microsoft.com/office/drawing/2014/main" id="{9204C38C-1C00-4394-8923-7100819B025F}"/>
              </a:ext>
            </a:extLst>
          </p:cNvPr>
          <p:cNvSpPr>
            <a:spLocks noGrp="1"/>
          </p:cNvSpPr>
          <p:nvPr>
            <p:ph type="body" sz="quarter" idx="3"/>
          </p:nvPr>
        </p:nvSpPr>
        <p:spPr/>
        <p:txBody>
          <a:bodyPr/>
          <a:lstStyle/>
          <a:p>
            <a:r>
              <a:rPr lang="en-US" dirty="0"/>
              <a:t>Disabled Person</a:t>
            </a:r>
          </a:p>
        </p:txBody>
      </p:sp>
      <p:sp>
        <p:nvSpPr>
          <p:cNvPr id="6" name="Content Placeholder 5">
            <a:extLst>
              <a:ext uri="{FF2B5EF4-FFF2-40B4-BE49-F238E27FC236}">
                <a16:creationId xmlns:a16="http://schemas.microsoft.com/office/drawing/2014/main" id="{24DCEDC3-E5EC-4BA7-B1DF-03D41CEBE1FF}"/>
              </a:ext>
            </a:extLst>
          </p:cNvPr>
          <p:cNvSpPr>
            <a:spLocks noGrp="1"/>
          </p:cNvSpPr>
          <p:nvPr>
            <p:ph sz="quarter" idx="4"/>
          </p:nvPr>
        </p:nvSpPr>
        <p:spPr>
          <a:xfrm>
            <a:off x="7162738" y="2545738"/>
            <a:ext cx="4342893" cy="3688152"/>
          </a:xfrm>
        </p:spPr>
        <p:txBody>
          <a:bodyPr>
            <a:normAutofit/>
          </a:bodyPr>
          <a:lstStyle/>
          <a:p>
            <a:r>
              <a:rPr lang="en-US" dirty="0"/>
              <a:t>Disabled Person - A person between the ages of 18 and 59 who is mentally or physically disabled, and as a result of that disability, is wholly or partially dependent on others to meet their daily living needs.</a:t>
            </a:r>
          </a:p>
          <a:p>
            <a:r>
              <a:rPr lang="en-US" dirty="0"/>
              <a:t>Previously there was no report for self-neglect, however, DPPC is now accepting reports of self-neglect. We are in the process of getting more clarification on this.</a:t>
            </a:r>
          </a:p>
        </p:txBody>
      </p:sp>
    </p:spTree>
    <p:extLst>
      <p:ext uri="{BB962C8B-B14F-4D97-AF65-F5344CB8AC3E}">
        <p14:creationId xmlns:p14="http://schemas.microsoft.com/office/powerpoint/2010/main" val="4284159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9D13F-D676-4FAF-8D54-328586380298}"/>
              </a:ext>
            </a:extLst>
          </p:cNvPr>
          <p:cNvSpPr>
            <a:spLocks noGrp="1"/>
          </p:cNvSpPr>
          <p:nvPr>
            <p:ph type="title"/>
          </p:nvPr>
        </p:nvSpPr>
        <p:spPr/>
        <p:txBody>
          <a:bodyPr/>
          <a:lstStyle/>
          <a:p>
            <a:r>
              <a:rPr lang="en-US" dirty="0"/>
              <a:t>After Filing a Report: Elder, Disabled or Facility Abuse/Neglect </a:t>
            </a:r>
          </a:p>
        </p:txBody>
      </p:sp>
      <p:sp>
        <p:nvSpPr>
          <p:cNvPr id="3" name="Content Placeholder 2">
            <a:extLst>
              <a:ext uri="{FF2B5EF4-FFF2-40B4-BE49-F238E27FC236}">
                <a16:creationId xmlns:a16="http://schemas.microsoft.com/office/drawing/2014/main" id="{2FE93F0A-5503-4C0F-AEEB-A18A63FF4838}"/>
              </a:ext>
            </a:extLst>
          </p:cNvPr>
          <p:cNvSpPr>
            <a:spLocks noGrp="1"/>
          </p:cNvSpPr>
          <p:nvPr>
            <p:ph idx="1"/>
          </p:nvPr>
        </p:nvSpPr>
        <p:spPr/>
        <p:txBody>
          <a:bodyPr>
            <a:normAutofit fontScale="77500" lnSpcReduction="20000"/>
          </a:bodyPr>
          <a:lstStyle/>
          <a:p>
            <a:r>
              <a:rPr lang="en-US" sz="3200" dirty="0"/>
              <a:t>Send a copy of the report to Susan Morrissey via one of the following:</a:t>
            </a:r>
          </a:p>
          <a:p>
            <a:pPr lvl="1"/>
            <a:r>
              <a:rPr lang="en-US" sz="3200" dirty="0"/>
              <a:t>Inter-office mail</a:t>
            </a:r>
          </a:p>
          <a:p>
            <a:pPr lvl="1"/>
            <a:r>
              <a:rPr lang="en-US" sz="3200" dirty="0"/>
              <a:t>Mailbox in ACC</a:t>
            </a:r>
          </a:p>
          <a:p>
            <a:pPr lvl="1"/>
            <a:r>
              <a:rPr lang="en-US" sz="3200" dirty="0"/>
              <a:t>Email: </a:t>
            </a:r>
            <a:r>
              <a:rPr lang="en-US" sz="3200" dirty="0">
                <a:hlinkClick r:id="rId2"/>
              </a:rPr>
              <a:t>semorrissey@partners.org</a:t>
            </a:r>
            <a:r>
              <a:rPr lang="en-US" sz="3200" dirty="0"/>
              <a:t> </a:t>
            </a:r>
          </a:p>
          <a:p>
            <a:pPr lvl="1"/>
            <a:r>
              <a:rPr lang="en-US" sz="3200" dirty="0"/>
              <a:t>In the case of facility abuse, the form should </a:t>
            </a:r>
            <a:r>
              <a:rPr lang="en-US" sz="3200" b="1" dirty="0"/>
              <a:t>ALSO</a:t>
            </a:r>
            <a:r>
              <a:rPr lang="en-US" sz="3200" dirty="0"/>
              <a:t> be sent to the MGH Compliance office via fax at 617-726-6989 or scanned and emailed to either:</a:t>
            </a:r>
          </a:p>
          <a:p>
            <a:pPr marL="0" indent="0">
              <a:buNone/>
            </a:pPr>
            <a:r>
              <a:rPr lang="en-US" sz="3200" dirty="0">
                <a:hlinkClick r:id="rId3"/>
              </a:rPr>
              <a:t> shaughey@partners.org</a:t>
            </a:r>
            <a:r>
              <a:rPr lang="en-US" sz="3200" dirty="0"/>
              <a:t> or </a:t>
            </a:r>
            <a:r>
              <a:rPr lang="en-US" sz="3200" dirty="0">
                <a:hlinkClick r:id="rId4"/>
              </a:rPr>
              <a:t>jbelknap@partners.org</a:t>
            </a:r>
            <a:r>
              <a:rPr lang="en-US" sz="3200" dirty="0"/>
              <a:t> </a:t>
            </a:r>
          </a:p>
          <a:p>
            <a:pPr lvl="1"/>
            <a:endParaRPr lang="en-US" dirty="0"/>
          </a:p>
        </p:txBody>
      </p:sp>
    </p:spTree>
    <p:extLst>
      <p:ext uri="{BB962C8B-B14F-4D97-AF65-F5344CB8AC3E}">
        <p14:creationId xmlns:p14="http://schemas.microsoft.com/office/powerpoint/2010/main" val="4107136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87528-E948-4DCD-B062-1D93A55E798A}"/>
              </a:ext>
            </a:extLst>
          </p:cNvPr>
          <p:cNvSpPr>
            <a:spLocks noGrp="1"/>
          </p:cNvSpPr>
          <p:nvPr>
            <p:ph type="title"/>
          </p:nvPr>
        </p:nvSpPr>
        <p:spPr/>
        <p:txBody>
          <a:bodyPr/>
          <a:lstStyle/>
          <a:p>
            <a:r>
              <a:rPr lang="en-US" dirty="0"/>
              <a:t>MGH Policy Definitions</a:t>
            </a:r>
          </a:p>
        </p:txBody>
      </p:sp>
      <p:sp>
        <p:nvSpPr>
          <p:cNvPr id="3" name="Text Placeholder 2">
            <a:extLst>
              <a:ext uri="{FF2B5EF4-FFF2-40B4-BE49-F238E27FC236}">
                <a16:creationId xmlns:a16="http://schemas.microsoft.com/office/drawing/2014/main" id="{5315F8A9-55D8-4626-A30B-508F2610CEEC}"/>
              </a:ext>
            </a:extLst>
          </p:cNvPr>
          <p:cNvSpPr>
            <a:spLocks noGrp="1"/>
          </p:cNvSpPr>
          <p:nvPr>
            <p:ph type="body" idx="1"/>
          </p:nvPr>
        </p:nvSpPr>
        <p:spPr>
          <a:xfrm>
            <a:off x="2589212" y="3542063"/>
            <a:ext cx="8915399" cy="2565871"/>
          </a:xfrm>
        </p:spPr>
        <p:txBody>
          <a:bodyPr>
            <a:normAutofit/>
          </a:bodyPr>
          <a:lstStyle/>
          <a:p>
            <a:r>
              <a:rPr lang="en-US" dirty="0"/>
              <a:t>Elderly: </a:t>
            </a:r>
            <a:r>
              <a:rPr lang="en-US" dirty="0">
                <a:hlinkClick r:id="rId2"/>
              </a:rPr>
              <a:t>https://hospitalpolicies.ellucid.com/documents/view/1313</a:t>
            </a:r>
            <a:endParaRPr lang="en-US" dirty="0"/>
          </a:p>
          <a:p>
            <a:r>
              <a:rPr lang="en-US" dirty="0"/>
              <a:t>Disabled: </a:t>
            </a:r>
            <a:r>
              <a:rPr lang="en-US" dirty="0">
                <a:hlinkClick r:id="rId3"/>
              </a:rPr>
              <a:t>https://hospitalpolicies.ellucid.com/documents/view/1312</a:t>
            </a:r>
            <a:endParaRPr lang="en-US" dirty="0"/>
          </a:p>
          <a:p>
            <a:r>
              <a:rPr lang="en-US" dirty="0"/>
              <a:t>Facility: </a:t>
            </a:r>
            <a:r>
              <a:rPr lang="en-US" dirty="0">
                <a:hlinkClick r:id="rId4"/>
              </a:rPr>
              <a:t>https://hospitalpolicies.ellucid.com/documents/view/1310</a:t>
            </a:r>
            <a:endParaRPr lang="en-US" dirty="0"/>
          </a:p>
          <a:p>
            <a:endParaRPr lang="en-US" dirty="0"/>
          </a:p>
          <a:p>
            <a:endParaRPr lang="en-US" dirty="0"/>
          </a:p>
        </p:txBody>
      </p:sp>
    </p:spTree>
    <p:extLst>
      <p:ext uri="{BB962C8B-B14F-4D97-AF65-F5344CB8AC3E}">
        <p14:creationId xmlns:p14="http://schemas.microsoft.com/office/powerpoint/2010/main" val="4166525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1BD9-A1CE-4A13-9870-C9B300D6BDC1}"/>
              </a:ext>
            </a:extLst>
          </p:cNvPr>
          <p:cNvSpPr>
            <a:spLocks noGrp="1"/>
          </p:cNvSpPr>
          <p:nvPr>
            <p:ph type="title"/>
          </p:nvPr>
        </p:nvSpPr>
        <p:spPr/>
        <p:txBody>
          <a:bodyPr/>
          <a:lstStyle/>
          <a:p>
            <a:r>
              <a:rPr lang="en-US" dirty="0"/>
              <a:t>Important numbers</a:t>
            </a:r>
          </a:p>
        </p:txBody>
      </p:sp>
      <p:sp>
        <p:nvSpPr>
          <p:cNvPr id="3" name="Content Placeholder 2">
            <a:extLst>
              <a:ext uri="{FF2B5EF4-FFF2-40B4-BE49-F238E27FC236}">
                <a16:creationId xmlns:a16="http://schemas.microsoft.com/office/drawing/2014/main" id="{AD81F6E3-2789-4970-B096-9A6100E91449}"/>
              </a:ext>
            </a:extLst>
          </p:cNvPr>
          <p:cNvSpPr>
            <a:spLocks noGrp="1"/>
          </p:cNvSpPr>
          <p:nvPr>
            <p:ph idx="1"/>
          </p:nvPr>
        </p:nvSpPr>
        <p:spPr/>
        <p:txBody>
          <a:bodyPr>
            <a:normAutofit fontScale="92500"/>
          </a:bodyPr>
          <a:lstStyle/>
          <a:p>
            <a:r>
              <a:rPr lang="en-US" sz="2800" dirty="0"/>
              <a:t>Social Service Elder/Disabled Abuse Consultation Team (M-F 8:30 AM - 5:00 PM) Pager: 24077 </a:t>
            </a:r>
          </a:p>
          <a:p>
            <a:r>
              <a:rPr lang="en-US" sz="2800" dirty="0"/>
              <a:t>MGH Police &amp; Security 617-726-2121 should they need to be notified of any safety concerns or visitor restrictions</a:t>
            </a:r>
          </a:p>
          <a:p>
            <a:r>
              <a:rPr lang="en-US" sz="2800" dirty="0"/>
              <a:t>Elder Abuse Hotline Phone: 1-800-922-2275 </a:t>
            </a:r>
          </a:p>
          <a:p>
            <a:r>
              <a:rPr lang="en-US" sz="2800" dirty="0"/>
              <a:t>Disabled Persons Protection Commission (DPPC) Phone: 1-800-426-9009</a:t>
            </a:r>
          </a:p>
        </p:txBody>
      </p:sp>
    </p:spTree>
    <p:extLst>
      <p:ext uri="{BB962C8B-B14F-4D97-AF65-F5344CB8AC3E}">
        <p14:creationId xmlns:p14="http://schemas.microsoft.com/office/powerpoint/2010/main" val="918059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DCB12-8E31-4CB1-A986-D3A7CCA3CC20}"/>
              </a:ext>
            </a:extLst>
          </p:cNvPr>
          <p:cNvSpPr>
            <a:spLocks noGrp="1"/>
          </p:cNvSpPr>
          <p:nvPr>
            <p:ph type="title"/>
          </p:nvPr>
        </p:nvSpPr>
        <p:spPr/>
        <p:txBody>
          <a:bodyPr/>
          <a:lstStyle/>
          <a:p>
            <a:r>
              <a:rPr lang="en-US" dirty="0"/>
              <a:t>Thank you! We are available for consultation M-F 8:30-5:00 via pager 24077</a:t>
            </a:r>
          </a:p>
        </p:txBody>
      </p:sp>
      <p:sp>
        <p:nvSpPr>
          <p:cNvPr id="3" name="TextBox 2">
            <a:extLst>
              <a:ext uri="{FF2B5EF4-FFF2-40B4-BE49-F238E27FC236}">
                <a16:creationId xmlns:a16="http://schemas.microsoft.com/office/drawing/2014/main" id="{852F0D84-4D96-42CB-9BB2-2C3896B450EA}"/>
              </a:ext>
            </a:extLst>
          </p:cNvPr>
          <p:cNvSpPr txBox="1"/>
          <p:nvPr/>
        </p:nvSpPr>
        <p:spPr>
          <a:xfrm>
            <a:off x="10319657" y="6488668"/>
            <a:ext cx="1494973" cy="369332"/>
          </a:xfrm>
          <a:prstGeom prst="rect">
            <a:avLst/>
          </a:prstGeom>
          <a:noFill/>
        </p:spPr>
        <p:txBody>
          <a:bodyPr wrap="square" rtlCol="0">
            <a:spAutoFit/>
          </a:bodyPr>
          <a:lstStyle/>
          <a:p>
            <a:r>
              <a:rPr lang="en-US" dirty="0"/>
              <a:t>LK 11/2021</a:t>
            </a:r>
          </a:p>
        </p:txBody>
      </p:sp>
    </p:spTree>
    <p:extLst>
      <p:ext uri="{BB962C8B-B14F-4D97-AF65-F5344CB8AC3E}">
        <p14:creationId xmlns:p14="http://schemas.microsoft.com/office/powerpoint/2010/main" val="2326605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317C3-18B3-4CF1-849B-468CA8C71C51}"/>
              </a:ext>
            </a:extLst>
          </p:cNvPr>
          <p:cNvSpPr>
            <a:spLocks noGrp="1"/>
          </p:cNvSpPr>
          <p:nvPr>
            <p:ph type="title"/>
          </p:nvPr>
        </p:nvSpPr>
        <p:spPr/>
        <p:txBody>
          <a:bodyPr/>
          <a:lstStyle/>
          <a:p>
            <a:r>
              <a:rPr lang="en-US" dirty="0"/>
              <a:t>MGH Policy Definitions: Elder</a:t>
            </a:r>
          </a:p>
        </p:txBody>
      </p:sp>
      <p:sp>
        <p:nvSpPr>
          <p:cNvPr id="3" name="Content Placeholder 2">
            <a:extLst>
              <a:ext uri="{FF2B5EF4-FFF2-40B4-BE49-F238E27FC236}">
                <a16:creationId xmlns:a16="http://schemas.microsoft.com/office/drawing/2014/main" id="{2894CD52-5254-4FDA-A91A-17A643A2D0B5}"/>
              </a:ext>
            </a:extLst>
          </p:cNvPr>
          <p:cNvSpPr>
            <a:spLocks noGrp="1"/>
          </p:cNvSpPr>
          <p:nvPr>
            <p:ph idx="1"/>
          </p:nvPr>
        </p:nvSpPr>
        <p:spPr>
          <a:xfrm>
            <a:off x="1286934" y="1320800"/>
            <a:ext cx="10007600" cy="5130800"/>
          </a:xfrm>
        </p:spPr>
        <p:txBody>
          <a:bodyPr>
            <a:normAutofit fontScale="92500" lnSpcReduction="20000"/>
          </a:bodyPr>
          <a:lstStyle/>
          <a:p>
            <a:r>
              <a:rPr lang="en-US" b="1" dirty="0"/>
              <a:t>Elder</a:t>
            </a:r>
            <a:r>
              <a:rPr lang="en-US" dirty="0"/>
              <a:t> - Any person aged sixty (60) or older.</a:t>
            </a:r>
          </a:p>
          <a:p>
            <a:r>
              <a:rPr lang="en-US" b="1" dirty="0"/>
              <a:t>Caretaker</a:t>
            </a:r>
            <a:r>
              <a:rPr lang="en-US" dirty="0"/>
              <a:t> - The person responsible for the care of an elderly person, which responsibility may arise as the result of a family relationship, or by a voluntary or contractual duty undertaken on behalf of an elderly person, or may arise by a fiduciary duty imposed by law. </a:t>
            </a:r>
          </a:p>
          <a:p>
            <a:r>
              <a:rPr lang="en-US" b="1" dirty="0"/>
              <a:t>Reasonable Cause to Believe</a:t>
            </a:r>
            <a:r>
              <a:rPr lang="en-US" dirty="0"/>
              <a:t> - A basis for judgment that rests on specific facts, either directly observed or obtained from reliable sources, that support a belief that a particular event probably took place or a particular condition probably exists. </a:t>
            </a:r>
          </a:p>
          <a:p>
            <a:r>
              <a:rPr lang="en-US" b="1" dirty="0"/>
              <a:t>Abuse</a:t>
            </a:r>
            <a:r>
              <a:rPr lang="en-US" dirty="0"/>
              <a:t> - Any act or omission which results in serious physical or emotional injury to an elderly person, or financial exploitation of an elderly person. Or failure, inability, or resistance of the elderly person to provide for him one or more necessities essential for physical and emotional wellbeing without which the elderly person would be unable to safely remain in the community.</a:t>
            </a:r>
          </a:p>
          <a:p>
            <a:r>
              <a:rPr lang="en-US" b="1" dirty="0"/>
              <a:t>Serious Physical Injury </a:t>
            </a:r>
            <a:r>
              <a:rPr lang="en-US" dirty="0"/>
              <a:t>- Death, bone fracture, burn, extensive skin bruising, non-trivial bleeding, unreasonable decubiti, puncture wound, malnutrition, dehydration, symptoms resulting from the use of physical or chemical restraints which harm the elderly person, and any other nontrivial injury. </a:t>
            </a:r>
          </a:p>
          <a:p>
            <a:r>
              <a:rPr lang="en-US" b="1" dirty="0"/>
              <a:t>Serious Emotional Injury </a:t>
            </a:r>
            <a:r>
              <a:rPr lang="en-US" dirty="0"/>
              <a:t>- An extreme emotional condition such as a severe state of anxiety, fear, depression, or withdrawal, development of post traumatic syndrome, including, but not limited to symptoms resulting from being forced to engage in sexual relations by force, threat of force or duress. </a:t>
            </a:r>
          </a:p>
        </p:txBody>
      </p:sp>
    </p:spTree>
    <p:extLst>
      <p:ext uri="{BB962C8B-B14F-4D97-AF65-F5344CB8AC3E}">
        <p14:creationId xmlns:p14="http://schemas.microsoft.com/office/powerpoint/2010/main" val="1088215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3C4E1-5D31-4D29-BBAC-577A3CDBD246}"/>
              </a:ext>
            </a:extLst>
          </p:cNvPr>
          <p:cNvSpPr>
            <a:spLocks noGrp="1"/>
          </p:cNvSpPr>
          <p:nvPr>
            <p:ph type="title"/>
          </p:nvPr>
        </p:nvSpPr>
        <p:spPr/>
        <p:txBody>
          <a:bodyPr/>
          <a:lstStyle/>
          <a:p>
            <a:r>
              <a:rPr lang="en-US" dirty="0"/>
              <a:t>Abuse or Neglect of the Disabled by a Caretaker: MGH Policy Definitions</a:t>
            </a:r>
          </a:p>
        </p:txBody>
      </p:sp>
      <p:sp>
        <p:nvSpPr>
          <p:cNvPr id="3" name="Content Placeholder 2">
            <a:extLst>
              <a:ext uri="{FF2B5EF4-FFF2-40B4-BE49-F238E27FC236}">
                <a16:creationId xmlns:a16="http://schemas.microsoft.com/office/drawing/2014/main" id="{A8ECEFAE-B6D7-40D6-885D-F0C63CC8264D}"/>
              </a:ext>
            </a:extLst>
          </p:cNvPr>
          <p:cNvSpPr>
            <a:spLocks noGrp="1"/>
          </p:cNvSpPr>
          <p:nvPr>
            <p:ph idx="1"/>
          </p:nvPr>
        </p:nvSpPr>
        <p:spPr>
          <a:xfrm>
            <a:off x="982133" y="1727200"/>
            <a:ext cx="10522479" cy="5130800"/>
          </a:xfrm>
        </p:spPr>
        <p:txBody>
          <a:bodyPr>
            <a:normAutofit fontScale="92500" lnSpcReduction="20000"/>
          </a:bodyPr>
          <a:lstStyle/>
          <a:p>
            <a:r>
              <a:rPr lang="en-US" b="1" dirty="0"/>
              <a:t>Disabled Person </a:t>
            </a:r>
            <a:r>
              <a:rPr lang="en-US" dirty="0"/>
              <a:t>- A person between the ages of 18 and 59 who is mentally or physically disabled, and as a result of that disability, is wholly or partially dependent on others to meet their daily living needs. </a:t>
            </a:r>
          </a:p>
          <a:p>
            <a:r>
              <a:rPr lang="en-US" b="1" dirty="0"/>
              <a:t>Reasonable Cause to Believe </a:t>
            </a:r>
            <a:r>
              <a:rPr lang="en-US" dirty="0"/>
              <a:t>- A basis for judgment that rests on specific facts, either directly observed or obtained from reliable sources, that support a belief that a particular event probably took place or a particular condition probably exists. </a:t>
            </a:r>
          </a:p>
          <a:p>
            <a:r>
              <a:rPr lang="en-US" b="1" dirty="0"/>
              <a:t>Abuse</a:t>
            </a:r>
            <a:r>
              <a:rPr lang="en-US" dirty="0"/>
              <a:t> - An act or omission which results in serious physical or emotional injury to or financial exploitation of a disabled person. </a:t>
            </a:r>
          </a:p>
          <a:p>
            <a:r>
              <a:rPr lang="en-US" b="1" dirty="0"/>
              <a:t>Caretaker</a:t>
            </a:r>
            <a:r>
              <a:rPr lang="en-US" dirty="0"/>
              <a:t> - A disabled person's parent, guardian, or other person or agency responsible for a disabled person's health or welfare, whether in the same home as the disabled person, a relative's home, a foster home or any other day or residential setting. </a:t>
            </a:r>
          </a:p>
          <a:p>
            <a:r>
              <a:rPr lang="en-US" b="1" dirty="0"/>
              <a:t>Serious Physical Injury </a:t>
            </a:r>
            <a:r>
              <a:rPr lang="en-US" dirty="0"/>
              <a:t>- Physical condition, including, but not limited to death, brain damage, disfigurement, bone fracture, burn, extensive skin bruising, non-trivial bleeding, unreasonable decubiti, puncture wound, symptoms resulting from the use of medication or chemicals without informed consent or authorization, malnutrition or dehydration, or unconsented sexual touching or exploitation. </a:t>
            </a:r>
          </a:p>
          <a:p>
            <a:r>
              <a:rPr lang="en-US" b="1" dirty="0"/>
              <a:t>Serious Emotional Abuse </a:t>
            </a:r>
            <a:r>
              <a:rPr lang="en-US" dirty="0"/>
              <a:t>- Emotional abuse can be verbal or non-verbal and occurs when someone is attempting to control another person through threatening, humiliating or intimidating actions. </a:t>
            </a:r>
          </a:p>
        </p:txBody>
      </p:sp>
    </p:spTree>
    <p:extLst>
      <p:ext uri="{BB962C8B-B14F-4D97-AF65-F5344CB8AC3E}">
        <p14:creationId xmlns:p14="http://schemas.microsoft.com/office/powerpoint/2010/main" val="2579121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1BD9-A1CE-4A13-9870-C9B300D6BDC1}"/>
              </a:ext>
            </a:extLst>
          </p:cNvPr>
          <p:cNvSpPr>
            <a:spLocks noGrp="1"/>
          </p:cNvSpPr>
          <p:nvPr>
            <p:ph type="title"/>
          </p:nvPr>
        </p:nvSpPr>
        <p:spPr/>
        <p:txBody>
          <a:bodyPr/>
          <a:lstStyle/>
          <a:p>
            <a:r>
              <a:rPr lang="en-US" dirty="0"/>
              <a:t>Health Care Agency or Facility Abuse, Neglect, or Exploitation </a:t>
            </a:r>
          </a:p>
        </p:txBody>
      </p:sp>
      <p:sp>
        <p:nvSpPr>
          <p:cNvPr id="3" name="Content Placeholder 2">
            <a:extLst>
              <a:ext uri="{FF2B5EF4-FFF2-40B4-BE49-F238E27FC236}">
                <a16:creationId xmlns:a16="http://schemas.microsoft.com/office/drawing/2014/main" id="{AD81F6E3-2789-4970-B096-9A6100E91449}"/>
              </a:ext>
            </a:extLst>
          </p:cNvPr>
          <p:cNvSpPr>
            <a:spLocks noGrp="1"/>
          </p:cNvSpPr>
          <p:nvPr>
            <p:ph idx="1"/>
          </p:nvPr>
        </p:nvSpPr>
        <p:spPr>
          <a:xfrm>
            <a:off x="2082800" y="2048933"/>
            <a:ext cx="9421812" cy="4317999"/>
          </a:xfrm>
        </p:spPr>
        <p:txBody>
          <a:bodyPr>
            <a:normAutofit fontScale="85000" lnSpcReduction="10000"/>
          </a:bodyPr>
          <a:lstStyle/>
          <a:p>
            <a:r>
              <a:rPr lang="en-US" dirty="0"/>
              <a:t>Facility Abuse, neglect or exploitation includes any of the previous concerns, occurring at a health care facility. This includes but is not limited to any act or omission which results in serious physical or emotional injury </a:t>
            </a:r>
          </a:p>
          <a:p>
            <a:r>
              <a:rPr lang="en-US" dirty="0"/>
              <a:t>Serious Physical Injury - Death, bone fracture, burn, extensive skin bruising, non-trivial bleeding, unreasonable decubiti, puncture wound, malnutrition, dehydration, symptoms resulting from the use of physical or chemical restraints which harm the person, and any other nontrivial injury.</a:t>
            </a:r>
          </a:p>
          <a:p>
            <a:r>
              <a:rPr lang="en-US" dirty="0"/>
              <a:t>Serious Emotional Injury - An extreme emotional condition such as a severe state of anxiety, fear, depression, or withdrawal, development of post traumatic syndrome, including, but not limited to symptoms resulting from being forced to engage in sexual relations by force, threat of force or duress.</a:t>
            </a:r>
          </a:p>
          <a:p>
            <a:r>
              <a:rPr lang="en-US" dirty="0"/>
              <a:t>Neglect resulting in severe injury or malnutrition, including but not limited to withholding food or medication, not tending to bedsores or other injuries resulting in worsening condition, etc.</a:t>
            </a:r>
          </a:p>
          <a:p>
            <a:r>
              <a:rPr lang="en-US" dirty="0"/>
              <a:t>The social worker should document any suspicion that abuse, neglect, or misappropriation of funds of a patient has occurred in a skilled nursing facility, hospital, rest home, assisted living, home health, or hospice setting in the patient’s health record. If there is a question, always feel free to consult the elder/disabled consult team.</a:t>
            </a:r>
          </a:p>
          <a:p>
            <a:pPr marL="0" indent="0">
              <a:buNone/>
            </a:pPr>
            <a:endParaRPr lang="en-US" dirty="0"/>
          </a:p>
        </p:txBody>
      </p:sp>
    </p:spTree>
    <p:extLst>
      <p:ext uri="{BB962C8B-B14F-4D97-AF65-F5344CB8AC3E}">
        <p14:creationId xmlns:p14="http://schemas.microsoft.com/office/powerpoint/2010/main" val="2251505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8498-2119-4A67-A8D8-7AA178679E52}"/>
              </a:ext>
            </a:extLst>
          </p:cNvPr>
          <p:cNvSpPr>
            <a:spLocks noGrp="1"/>
          </p:cNvSpPr>
          <p:nvPr>
            <p:ph type="title"/>
          </p:nvPr>
        </p:nvSpPr>
        <p:spPr/>
        <p:txBody>
          <a:bodyPr>
            <a:normAutofit fontScale="90000"/>
          </a:bodyPr>
          <a:lstStyle/>
          <a:p>
            <a:r>
              <a:rPr lang="en-US" dirty="0"/>
              <a:t>Indicators of Neglect &amp; Abuse: Physical, Emotional, Sexual, Financial Exploitation</a:t>
            </a:r>
          </a:p>
        </p:txBody>
      </p:sp>
      <p:sp>
        <p:nvSpPr>
          <p:cNvPr id="3" name="Text Placeholder 2">
            <a:extLst>
              <a:ext uri="{FF2B5EF4-FFF2-40B4-BE49-F238E27FC236}">
                <a16:creationId xmlns:a16="http://schemas.microsoft.com/office/drawing/2014/main" id="{F266A32F-19E0-4A24-B047-E59F1AC4CA51}"/>
              </a:ext>
            </a:extLst>
          </p:cNvPr>
          <p:cNvSpPr>
            <a:spLocks noGrp="1"/>
          </p:cNvSpPr>
          <p:nvPr>
            <p:ph type="body" idx="1"/>
          </p:nvPr>
        </p:nvSpPr>
        <p:spPr/>
        <p:txBody>
          <a:bodyPr/>
          <a:lstStyle/>
          <a:p>
            <a:r>
              <a:rPr lang="en-US" dirty="0"/>
              <a:t>From MGH Policies</a:t>
            </a:r>
          </a:p>
        </p:txBody>
      </p:sp>
    </p:spTree>
    <p:extLst>
      <p:ext uri="{BB962C8B-B14F-4D97-AF65-F5344CB8AC3E}">
        <p14:creationId xmlns:p14="http://schemas.microsoft.com/office/powerpoint/2010/main" val="3819956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D8B45-D8A4-407B-8EA9-C5B0D097527B}"/>
              </a:ext>
            </a:extLst>
          </p:cNvPr>
          <p:cNvSpPr>
            <a:spLocks noGrp="1"/>
          </p:cNvSpPr>
          <p:nvPr>
            <p:ph type="title"/>
          </p:nvPr>
        </p:nvSpPr>
        <p:spPr/>
        <p:txBody>
          <a:bodyPr>
            <a:normAutofit fontScale="90000"/>
          </a:bodyPr>
          <a:lstStyle/>
          <a:p>
            <a:r>
              <a:rPr lang="en-US" dirty="0"/>
              <a:t>Indicators of  possible Physical Abuse:</a:t>
            </a:r>
            <a:br>
              <a:rPr lang="en-US" dirty="0"/>
            </a:br>
            <a:r>
              <a:rPr lang="en-US" sz="2200" dirty="0"/>
              <a:t>Listed below are some indicators of abuse and neglect. Under most circumstances, a full medical and psychosocial evaluation is strongly recommended.</a:t>
            </a:r>
            <a:br>
              <a:rPr lang="en-US" dirty="0"/>
            </a:br>
            <a:endParaRPr lang="en-US" dirty="0"/>
          </a:p>
        </p:txBody>
      </p:sp>
      <p:sp>
        <p:nvSpPr>
          <p:cNvPr id="3" name="Content Placeholder 2">
            <a:extLst>
              <a:ext uri="{FF2B5EF4-FFF2-40B4-BE49-F238E27FC236}">
                <a16:creationId xmlns:a16="http://schemas.microsoft.com/office/drawing/2014/main" id="{35E4136A-D30E-45B4-BC91-371EEF793F73}"/>
              </a:ext>
            </a:extLst>
          </p:cNvPr>
          <p:cNvSpPr>
            <a:spLocks noGrp="1"/>
          </p:cNvSpPr>
          <p:nvPr>
            <p:ph idx="1"/>
          </p:nvPr>
        </p:nvSpPr>
        <p:spPr>
          <a:xfrm>
            <a:off x="2589212" y="2133599"/>
            <a:ext cx="8915400" cy="4301067"/>
          </a:xfrm>
        </p:spPr>
        <p:txBody>
          <a:bodyPr>
            <a:noAutofit/>
          </a:bodyPr>
          <a:lstStyle/>
          <a:p>
            <a:r>
              <a:rPr lang="en-US" sz="2200" dirty="0"/>
              <a:t>Puncture wounds </a:t>
            </a:r>
          </a:p>
          <a:p>
            <a:r>
              <a:rPr lang="en-US" sz="2200" dirty="0"/>
              <a:t>Bruises on several different surface areas </a:t>
            </a:r>
          </a:p>
          <a:p>
            <a:r>
              <a:rPr lang="en-US" sz="2200" dirty="0"/>
              <a:t>Bruises in various stages of healing </a:t>
            </a:r>
          </a:p>
          <a:p>
            <a:r>
              <a:rPr lang="en-US" sz="2200" dirty="0"/>
              <a:t>Multiple bruises, or bruises forming patterns or clusters </a:t>
            </a:r>
          </a:p>
          <a:p>
            <a:r>
              <a:rPr lang="en-US" sz="2200" dirty="0"/>
              <a:t>Human bite marks </a:t>
            </a:r>
          </a:p>
          <a:p>
            <a:r>
              <a:rPr lang="en-US" sz="2200" dirty="0"/>
              <a:t>Fracture to ribs, skull, arms or leg bones</a:t>
            </a:r>
          </a:p>
          <a:p>
            <a:r>
              <a:rPr lang="en-US" sz="2200" dirty="0"/>
              <a:t>Unexplained internal injuries </a:t>
            </a:r>
          </a:p>
          <a:p>
            <a:r>
              <a:rPr lang="en-US" sz="2200" dirty="0"/>
              <a:t>Bilateral bruises</a:t>
            </a:r>
          </a:p>
          <a:p>
            <a:r>
              <a:rPr lang="en-US" sz="2200" dirty="0"/>
              <a:t>Burns shaped like an object (e.g. iron, cigarette), especially on soles of feet, palms, back or buttocks </a:t>
            </a:r>
          </a:p>
        </p:txBody>
      </p:sp>
    </p:spTree>
    <p:extLst>
      <p:ext uri="{BB962C8B-B14F-4D97-AF65-F5344CB8AC3E}">
        <p14:creationId xmlns:p14="http://schemas.microsoft.com/office/powerpoint/2010/main" val="20023673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2EA4E-0A19-4BEB-86B2-20829AFC777E}"/>
              </a:ext>
            </a:extLst>
          </p:cNvPr>
          <p:cNvSpPr>
            <a:spLocks noGrp="1"/>
          </p:cNvSpPr>
          <p:nvPr>
            <p:ph type="title"/>
          </p:nvPr>
        </p:nvSpPr>
        <p:spPr/>
        <p:txBody>
          <a:bodyPr/>
          <a:lstStyle/>
          <a:p>
            <a:r>
              <a:rPr lang="en-US" dirty="0"/>
              <a:t>Indicators of Possible Sexual Abuse</a:t>
            </a:r>
          </a:p>
        </p:txBody>
      </p:sp>
      <p:sp>
        <p:nvSpPr>
          <p:cNvPr id="3" name="Content Placeholder 2">
            <a:extLst>
              <a:ext uri="{FF2B5EF4-FFF2-40B4-BE49-F238E27FC236}">
                <a16:creationId xmlns:a16="http://schemas.microsoft.com/office/drawing/2014/main" id="{3DA29467-2687-4153-8C97-2DA3329D1754}"/>
              </a:ext>
            </a:extLst>
          </p:cNvPr>
          <p:cNvSpPr>
            <a:spLocks noGrp="1"/>
          </p:cNvSpPr>
          <p:nvPr>
            <p:ph idx="1"/>
          </p:nvPr>
        </p:nvSpPr>
        <p:spPr/>
        <p:txBody>
          <a:bodyPr>
            <a:normAutofit/>
          </a:bodyPr>
          <a:lstStyle/>
          <a:p>
            <a:r>
              <a:rPr lang="en-US" sz="2800" dirty="0"/>
              <a:t>Torn or stained clothing and/or bleeding </a:t>
            </a:r>
          </a:p>
          <a:p>
            <a:r>
              <a:rPr lang="en-US" sz="2800" dirty="0"/>
              <a:t>Vaginal or rectal bleeding </a:t>
            </a:r>
          </a:p>
          <a:p>
            <a:r>
              <a:rPr lang="en-US" sz="2800" dirty="0"/>
              <a:t>Sexually transmitted diseases </a:t>
            </a:r>
          </a:p>
          <a:p>
            <a:r>
              <a:rPr lang="en-US" sz="2800" dirty="0"/>
              <a:t>Vaginal infections </a:t>
            </a:r>
          </a:p>
        </p:txBody>
      </p:sp>
    </p:spTree>
    <p:extLst>
      <p:ext uri="{BB962C8B-B14F-4D97-AF65-F5344CB8AC3E}">
        <p14:creationId xmlns:p14="http://schemas.microsoft.com/office/powerpoint/2010/main" val="1483776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79060-CB0D-48A6-8016-F1E44E35EFCA}"/>
              </a:ext>
            </a:extLst>
          </p:cNvPr>
          <p:cNvSpPr>
            <a:spLocks noGrp="1"/>
          </p:cNvSpPr>
          <p:nvPr>
            <p:ph type="title"/>
          </p:nvPr>
        </p:nvSpPr>
        <p:spPr/>
        <p:txBody>
          <a:bodyPr/>
          <a:lstStyle/>
          <a:p>
            <a:r>
              <a:rPr lang="en-US" dirty="0"/>
              <a:t>Indicators of Possible Emotional Abuse</a:t>
            </a:r>
          </a:p>
        </p:txBody>
      </p:sp>
      <p:sp>
        <p:nvSpPr>
          <p:cNvPr id="3" name="Content Placeholder 2">
            <a:extLst>
              <a:ext uri="{FF2B5EF4-FFF2-40B4-BE49-F238E27FC236}">
                <a16:creationId xmlns:a16="http://schemas.microsoft.com/office/drawing/2014/main" id="{4A79AA1F-E8DD-45FE-96DB-3B31591D5B20}"/>
              </a:ext>
            </a:extLst>
          </p:cNvPr>
          <p:cNvSpPr>
            <a:spLocks noGrp="1"/>
          </p:cNvSpPr>
          <p:nvPr>
            <p:ph idx="1"/>
          </p:nvPr>
        </p:nvSpPr>
        <p:spPr/>
        <p:txBody>
          <a:bodyPr>
            <a:noAutofit/>
          </a:bodyPr>
          <a:lstStyle/>
          <a:p>
            <a:r>
              <a:rPr lang="en-US" sz="2400" dirty="0"/>
              <a:t>Increased anxiety </a:t>
            </a:r>
          </a:p>
          <a:p>
            <a:r>
              <a:rPr lang="en-US" sz="2400" dirty="0"/>
              <a:t>Fearful of others </a:t>
            </a:r>
          </a:p>
          <a:p>
            <a:r>
              <a:rPr lang="en-US" sz="2400" dirty="0"/>
              <a:t>Depression </a:t>
            </a:r>
          </a:p>
          <a:p>
            <a:r>
              <a:rPr lang="en-US" sz="2400" dirty="0"/>
              <a:t>Appears withdrawn </a:t>
            </a:r>
          </a:p>
          <a:p>
            <a:r>
              <a:rPr lang="en-US" sz="2400" dirty="0"/>
              <a:t>Lowered confidence level </a:t>
            </a:r>
          </a:p>
          <a:p>
            <a:r>
              <a:rPr lang="en-US" sz="2400" dirty="0"/>
              <a:t>Shame </a:t>
            </a:r>
          </a:p>
          <a:p>
            <a:r>
              <a:rPr lang="en-US" sz="2400" dirty="0"/>
              <a:t>Lowered self-esteem </a:t>
            </a:r>
          </a:p>
          <a:p>
            <a:r>
              <a:rPr lang="en-US" sz="2400" dirty="0"/>
              <a:t>Changes in ability to function </a:t>
            </a:r>
          </a:p>
        </p:txBody>
      </p:sp>
    </p:spTree>
    <p:extLst>
      <p:ext uri="{BB962C8B-B14F-4D97-AF65-F5344CB8AC3E}">
        <p14:creationId xmlns:p14="http://schemas.microsoft.com/office/powerpoint/2010/main" val="6573005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37880</TotalTime>
  <Words>2260</Words>
  <Application>Microsoft Office PowerPoint</Application>
  <PresentationFormat>Widescreen</PresentationFormat>
  <Paragraphs>138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Century Gothic</vt:lpstr>
      <vt:lpstr>Wingdings 3</vt:lpstr>
      <vt:lpstr>Wisp</vt:lpstr>
      <vt:lpstr>Identifying &amp; Reporting Abuse/Neglect of an Elder or Disabled Person</vt:lpstr>
      <vt:lpstr>Definitions</vt:lpstr>
      <vt:lpstr>MGH Policy Definitions: Elder</vt:lpstr>
      <vt:lpstr>Abuse or Neglect of the Disabled by a Caretaker: MGH Policy Definitions</vt:lpstr>
      <vt:lpstr>Health Care Agency or Facility Abuse, Neglect, or Exploitation </vt:lpstr>
      <vt:lpstr>Indicators of Neglect &amp; Abuse: Physical, Emotional, Sexual, Financial Exploitation</vt:lpstr>
      <vt:lpstr>Indicators of  possible Physical Abuse: Listed below are some indicators of abuse and neglect. Under most circumstances, a full medical and psychosocial evaluation is strongly recommended. </vt:lpstr>
      <vt:lpstr>Indicators of Possible Sexual Abuse</vt:lpstr>
      <vt:lpstr>Indicators of Possible Emotional Abuse</vt:lpstr>
      <vt:lpstr>Indicators of possible neglect by a caretaker or elder self-neglect</vt:lpstr>
      <vt:lpstr>Indicators of Financial exploitation</vt:lpstr>
      <vt:lpstr>Documentation Guidelines and How to Report:  </vt:lpstr>
      <vt:lpstr>Documentation in Medical Record Documentation specific to abuse or neglect should include:</vt:lpstr>
      <vt:lpstr>What Should be avoided in Medical Record Documentation</vt:lpstr>
      <vt:lpstr>How to report: Elder</vt:lpstr>
      <vt:lpstr>Next steps for Reporting of elder abuse </vt:lpstr>
      <vt:lpstr>How to report: Disabled person</vt:lpstr>
      <vt:lpstr>How to report: Facility</vt:lpstr>
      <vt:lpstr>Additional Steps for Facility Abuse Reports per Compliance Office request</vt:lpstr>
      <vt:lpstr>After Filing a Report: Elder, Disabled or Facility Abuse/Neglect </vt:lpstr>
      <vt:lpstr>MGH Policy Definitions</vt:lpstr>
      <vt:lpstr>Important numbers</vt:lpstr>
      <vt:lpstr>Thank you! We are available for consultation M-F 8:30-5:00 via pager 24077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 Abuse/Neglect of an Elder or Disabled Person</dc:title>
  <dc:creator>Krenzel, Lindsey R.</dc:creator>
  <cp:lastModifiedBy>Ellen</cp:lastModifiedBy>
  <cp:revision>43</cp:revision>
  <dcterms:created xsi:type="dcterms:W3CDTF">2019-06-21T14:15:07Z</dcterms:created>
  <dcterms:modified xsi:type="dcterms:W3CDTF">2022-05-04T15:58:59Z</dcterms:modified>
</cp:coreProperties>
</file>